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7" r:id="rId2"/>
    <p:sldId id="259" r:id="rId3"/>
    <p:sldId id="441" r:id="rId4"/>
    <p:sldId id="344" r:id="rId5"/>
    <p:sldId id="443" r:id="rId6"/>
    <p:sldId id="444" r:id="rId7"/>
    <p:sldId id="449" r:id="rId8"/>
    <p:sldId id="445" r:id="rId9"/>
    <p:sldId id="446" r:id="rId10"/>
    <p:sldId id="447" r:id="rId11"/>
    <p:sldId id="448" r:id="rId12"/>
    <p:sldId id="450" r:id="rId13"/>
    <p:sldId id="404" r:id="rId14"/>
    <p:sldId id="451" r:id="rId15"/>
    <p:sldId id="453" r:id="rId16"/>
    <p:sldId id="454" r:id="rId17"/>
    <p:sldId id="455" r:id="rId18"/>
    <p:sldId id="458" r:id="rId19"/>
    <p:sldId id="456" r:id="rId20"/>
    <p:sldId id="457" r:id="rId21"/>
    <p:sldId id="391" r:id="rId22"/>
    <p:sldId id="431" r:id="rId23"/>
    <p:sldId id="452" r:id="rId24"/>
    <p:sldId id="411" r:id="rId25"/>
    <p:sldId id="412" r:id="rId26"/>
    <p:sldId id="413" r:id="rId27"/>
    <p:sldId id="465" r:id="rId28"/>
    <p:sldId id="466" r:id="rId29"/>
    <p:sldId id="467" r:id="rId30"/>
    <p:sldId id="468" r:id="rId31"/>
    <p:sldId id="469" r:id="rId32"/>
    <p:sldId id="470" r:id="rId33"/>
    <p:sldId id="471" r:id="rId34"/>
    <p:sldId id="472" r:id="rId35"/>
    <p:sldId id="473" r:id="rId36"/>
    <p:sldId id="414" r:id="rId37"/>
    <p:sldId id="421" r:id="rId38"/>
    <p:sldId id="462" r:id="rId39"/>
    <p:sldId id="463" r:id="rId40"/>
    <p:sldId id="464" r:id="rId41"/>
    <p:sldId id="474" r:id="rId42"/>
    <p:sldId id="475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01" autoAdjust="0"/>
    <p:restoredTop sz="85867" autoAdjust="0"/>
  </p:normalViewPr>
  <p:slideViewPr>
    <p:cSldViewPr snapToGrid="0" snapToObjects="1">
      <p:cViewPr varScale="1">
        <p:scale>
          <a:sx n="149" d="100"/>
          <a:sy n="149" d="100"/>
        </p:scale>
        <p:origin x="2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F924F-9654-5843-9DBF-6953CEACA1F4}" type="datetimeFigureOut">
              <a:rPr lang="en-US" smtClean="0"/>
              <a:t>2/27/24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FE45D-404A-0C42-8233-DA8F028136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02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E45D-404A-0C42-8233-DA8F028136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23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12</a:t>
            </a:fld>
            <a:endParaRPr 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13</a:t>
            </a:fld>
            <a:endParaRPr 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14</a:t>
            </a:fld>
            <a:endParaRPr 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15</a:t>
            </a:fld>
            <a:endParaRPr 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16</a:t>
            </a:fld>
            <a:endParaRPr 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17</a:t>
            </a:fld>
            <a:endParaRPr 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18</a:t>
            </a:fld>
            <a:endParaRPr 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19</a:t>
            </a:fld>
            <a:endParaRPr 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20</a:t>
            </a:fld>
            <a:endParaRPr 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21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22</a:t>
            </a:fld>
            <a:endParaRPr 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23</a:t>
            </a:fld>
            <a:endParaRPr 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24</a:t>
            </a:fld>
            <a:endParaRPr 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25</a:t>
            </a:fld>
            <a:endParaRPr 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26</a:t>
            </a:fld>
            <a:endParaRPr lang="en-US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27</a:t>
            </a:fld>
            <a:endParaRPr lang="en-US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28</a:t>
            </a:fld>
            <a:endParaRPr 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29</a:t>
            </a:fld>
            <a:endParaRPr lang="en-US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30</a:t>
            </a:fld>
            <a:endParaRPr lang="en-US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31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32</a:t>
            </a:fld>
            <a:endParaRPr lang="en-US" sz="12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33</a:t>
            </a:fld>
            <a:endParaRPr lang="en-US" sz="12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34</a:t>
            </a:fld>
            <a:endParaRPr lang="en-US" sz="12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35</a:t>
            </a:fld>
            <a:endParaRPr lang="en-US" sz="12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37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6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7</a:t>
            </a:fld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8</a:t>
            </a:fld>
            <a:endParaRPr 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9</a:t>
            </a:fld>
            <a:endParaRPr 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10</a:t>
            </a:fld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F58AE6-71D3-C140-9067-80D9549AA6CD}" type="slidenum">
              <a:rPr lang="en-US" sz="1200"/>
              <a:pPr/>
              <a:t>11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4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06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36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32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49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7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65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6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90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175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72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66092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222" tIns="32109" rIns="64222" bIns="32109" spcCol="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AF6D3-7D07-A142-9910-BC189B1CE18F}" type="datetimeFigureOut">
              <a:rPr lang="en-US" smtClean="0"/>
              <a:t>2/27/24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963BD-48CB-114F-B3C4-E078D7044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01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1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18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1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1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18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18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13" Type="http://schemas.openxmlformats.org/officeDocument/2006/relationships/image" Target="../media/image47.jpg"/><Relationship Id="rId18" Type="http://schemas.openxmlformats.org/officeDocument/2006/relationships/image" Target="../media/image52.jpg"/><Relationship Id="rId3" Type="http://schemas.openxmlformats.org/officeDocument/2006/relationships/image" Target="../media/image37.jpg"/><Relationship Id="rId21" Type="http://schemas.openxmlformats.org/officeDocument/2006/relationships/image" Target="../media/image55.jpg"/><Relationship Id="rId7" Type="http://schemas.openxmlformats.org/officeDocument/2006/relationships/image" Target="../media/image41.jpg"/><Relationship Id="rId12" Type="http://schemas.openxmlformats.org/officeDocument/2006/relationships/image" Target="../media/image46.jpg"/><Relationship Id="rId17" Type="http://schemas.openxmlformats.org/officeDocument/2006/relationships/image" Target="../media/image51.jpg"/><Relationship Id="rId2" Type="http://schemas.openxmlformats.org/officeDocument/2006/relationships/image" Target="../media/image36.jpg"/><Relationship Id="rId16" Type="http://schemas.openxmlformats.org/officeDocument/2006/relationships/image" Target="../media/image50.jpg"/><Relationship Id="rId20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11" Type="http://schemas.openxmlformats.org/officeDocument/2006/relationships/image" Target="../media/image45.jpg"/><Relationship Id="rId5" Type="http://schemas.openxmlformats.org/officeDocument/2006/relationships/image" Target="../media/image39.jpg"/><Relationship Id="rId15" Type="http://schemas.openxmlformats.org/officeDocument/2006/relationships/image" Target="../media/image49.jpg"/><Relationship Id="rId10" Type="http://schemas.openxmlformats.org/officeDocument/2006/relationships/image" Target="../media/image44.png"/><Relationship Id="rId19" Type="http://schemas.openxmlformats.org/officeDocument/2006/relationships/image" Target="../media/image53.jpg"/><Relationship Id="rId4" Type="http://schemas.openxmlformats.org/officeDocument/2006/relationships/image" Target="../media/image38.jpg"/><Relationship Id="rId9" Type="http://schemas.openxmlformats.org/officeDocument/2006/relationships/image" Target="../media/image43.jpg"/><Relationship Id="rId14" Type="http://schemas.openxmlformats.org/officeDocument/2006/relationships/image" Target="../media/image48.jpg"/><Relationship Id="rId22" Type="http://schemas.openxmlformats.org/officeDocument/2006/relationships/image" Target="../media/image56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482599"/>
            <a:ext cx="9144000" cy="1928813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4222" tIns="32109" rIns="64222" bIns="32109" spcCol="0"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42937"/>
            <a:ext cx="9144000" cy="294679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222" tIns="32109" rIns="64222" bIns="32109" spcCol="0" rtlCol="0" anchor="ctr"/>
          <a:lstStyle/>
          <a:p>
            <a:pPr algn="ctr"/>
            <a:endParaRPr lang="en-US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0" r="40402"/>
          <a:stretch>
            <a:fillRect/>
          </a:stretch>
        </p:blipFill>
        <p:spPr bwMode="auto">
          <a:xfrm>
            <a:off x="553642" y="214313"/>
            <a:ext cx="2714626" cy="3766366"/>
          </a:xfrm>
          <a:prstGeom prst="rect">
            <a:avLst/>
          </a:prstGeom>
          <a:noFill/>
          <a:ln w="38100" cap="flat" cmpd="sng">
            <a:solidFill>
              <a:schemeClr val="tx2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4" t="284" r="26018" b="11295"/>
          <a:stretch>
            <a:fillRect/>
          </a:stretch>
        </p:blipFill>
        <p:spPr bwMode="auto">
          <a:xfrm>
            <a:off x="6018610" y="205404"/>
            <a:ext cx="2606434" cy="3616257"/>
          </a:xfrm>
          <a:prstGeom prst="rect">
            <a:avLst/>
          </a:prstGeom>
          <a:noFill/>
          <a:ln w="38100" cap="flat" cmpd="sng">
            <a:solidFill>
              <a:srgbClr val="10253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23767"/>
          <a:stretch>
            <a:fillRect/>
          </a:stretch>
        </p:blipFill>
        <p:spPr bwMode="auto">
          <a:xfrm>
            <a:off x="4036219" y="267891"/>
            <a:ext cx="1296394" cy="1787659"/>
          </a:xfrm>
          <a:prstGeom prst="rect">
            <a:avLst/>
          </a:prstGeom>
          <a:noFill/>
          <a:ln w="38100" cap="flat" cmpd="sng">
            <a:solidFill>
              <a:srgbClr val="10253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0" r="22710"/>
          <a:stretch>
            <a:fillRect/>
          </a:stretch>
        </p:blipFill>
        <p:spPr bwMode="auto">
          <a:xfrm>
            <a:off x="4036219" y="2303859"/>
            <a:ext cx="1296394" cy="1787659"/>
          </a:xfrm>
          <a:prstGeom prst="rect">
            <a:avLst/>
          </a:prstGeom>
          <a:noFill/>
          <a:ln w="38100" cap="flat" cmpd="sng">
            <a:solidFill>
              <a:srgbClr val="1025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4822" name="Rectangle 6"/>
          <p:cNvSpPr>
            <a:spLocks/>
          </p:cNvSpPr>
          <p:nvPr/>
        </p:nvSpPr>
        <p:spPr bwMode="auto">
          <a:xfrm>
            <a:off x="-6697" y="6331170"/>
            <a:ext cx="3106415" cy="303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1500">
                <a:solidFill>
                  <a:srgbClr val="FDFFE8"/>
                </a:solidFill>
                <a:latin typeface="Helvetica Neue Bold Condensed" charset="0"/>
                <a:ea typeface="ＭＳ Ｐゴシック" charset="0"/>
                <a:cs typeface="Helvetica Neue Bold Condensed" charset="0"/>
                <a:sym typeface="Helvetica Neue Bold Condensed" charset="0"/>
              </a:rPr>
              <a:t>FELISA PRECIADO, PH.D.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-80186" y="5597683"/>
            <a:ext cx="9317767" cy="1380630"/>
          </a:xfrm>
          <a:prstGeom prst="rect">
            <a:avLst/>
          </a:prstGeom>
        </p:spPr>
        <p:txBody>
          <a:bodyPr vert="horz" lIns="64222" tIns="32109" rIns="64222" bIns="32109" rtlCol="0">
            <a:noAutofit/>
            <a:scene3d>
              <a:camera prst="orthographicFront"/>
              <a:lightRig rig="threePt" dir="t"/>
            </a:scene3d>
            <a:sp3d extrusionH="57150" prstMaterial="metal">
              <a:bevelT w="38100" h="38100"/>
              <a:bevelB w="38100" h="38100"/>
            </a:sp3d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2000" i="1" dirty="0"/>
              <a:t>Doing Business in Latin America (Ag and otherwise)</a:t>
            </a:r>
            <a:endParaRPr lang="en-US" sz="2000" dirty="0"/>
          </a:p>
          <a:p>
            <a:pPr algn="ctr">
              <a:lnSpc>
                <a:spcPct val="110000"/>
              </a:lnSpc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Matt Jordan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effectLst/>
                <a:latin typeface="Calibri"/>
                <a:cs typeface="Calibri"/>
              </a:rPr>
              <a:t>, Masters in International Business, Thunderbird</a:t>
            </a:r>
          </a:p>
          <a:p>
            <a:pPr algn="ctr">
              <a:lnSpc>
                <a:spcPct val="110000"/>
              </a:lnSpc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International Ag Management </a:t>
            </a:r>
            <a:r>
              <a:rPr lang="mr-IN" sz="2000" dirty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–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 San Antonio, 2024</a:t>
            </a:r>
            <a:endParaRPr lang="en-US" sz="2000" dirty="0">
              <a:solidFill>
                <a:schemeClr val="tx2">
                  <a:lumMod val="50000"/>
                </a:schemeClr>
              </a:solidFill>
              <a:effectLst/>
              <a:latin typeface="Calibri"/>
              <a:cs typeface="Calibri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 bwMode="auto">
          <a:xfrm>
            <a:off x="290032" y="3229470"/>
            <a:ext cx="8693531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29904" tIns="64953" rIns="129904" bIns="64953" numCol="1" anchor="ctr" anchorCtr="0" compatLnSpc="1">
            <a:prstTxWarp prst="textNoShape">
              <a:avLst/>
            </a:prstTxWarp>
          </a:bodyPr>
          <a:lstStyle>
            <a:lvl1pPr algn="ctr" defTabSz="649288" rtl="0" eaLnBrk="0" fontAlgn="base" hangingPunct="0">
              <a:spcBef>
                <a:spcPct val="0"/>
              </a:spcBef>
              <a:spcAft>
                <a:spcPct val="0"/>
              </a:spcAft>
              <a:defRPr sz="63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649288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649288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649288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649288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649288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649288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649288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649288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/>
            <a:endParaRPr lang="en-US" altLang="ja-JP" sz="4400" dirty="0">
              <a:solidFill>
                <a:schemeClr val="tx2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ＭＳ Ｐゴシック" charset="0"/>
              <a:cs typeface="Calibri"/>
            </a:endParaRPr>
          </a:p>
          <a:p>
            <a:pPr eaLnBrk="1" hangingPunct="1"/>
            <a:r>
              <a:rPr lang="ja-JP" altLang="en-US" sz="440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ＭＳ Ｐゴシック" charset="0"/>
                <a:cs typeface="Calibri"/>
              </a:rPr>
              <a:t>“</a:t>
            </a:r>
            <a:r>
              <a:rPr lang="en-US" altLang="ja-JP" sz="4400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ＭＳ Ｐゴシック" charset="0"/>
                <a:cs typeface="Calibri"/>
              </a:rPr>
              <a:t>Major Economies of Latin America” </a:t>
            </a:r>
            <a:endParaRPr lang="en-US" sz="4400" dirty="0">
              <a:solidFill>
                <a:schemeClr val="tx2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ＭＳ Ｐゴシック" charset="0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223500" y="3683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32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64347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Hofstede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Analysis </a:t>
            </a:r>
            <a:r>
              <a:rPr lang="mr-IN" sz="40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CO / PA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78946" y="2379128"/>
            <a:ext cx="34882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Power Distance 			</a:t>
            </a:r>
            <a:r>
              <a:rPr lang="en-US" sz="2000" b="1" dirty="0"/>
              <a:t>95</a:t>
            </a:r>
          </a:p>
          <a:p>
            <a:r>
              <a:rPr lang="en-US" sz="2000" dirty="0"/>
              <a:t>Individualism 			</a:t>
            </a:r>
            <a:r>
              <a:rPr lang="en-US" sz="2000" b="1" dirty="0"/>
              <a:t>11</a:t>
            </a:r>
          </a:p>
          <a:p>
            <a:r>
              <a:rPr lang="en-US" sz="2000" dirty="0"/>
              <a:t>Masculinity 				</a:t>
            </a:r>
            <a:r>
              <a:rPr lang="en-US" sz="2000" b="1" dirty="0"/>
              <a:t>44</a:t>
            </a:r>
          </a:p>
          <a:p>
            <a:r>
              <a:rPr lang="en-US" sz="2000" dirty="0"/>
              <a:t>Uncertainty Avoidance 	</a:t>
            </a:r>
            <a:r>
              <a:rPr lang="en-US" sz="2000" b="1" dirty="0"/>
              <a:t>86</a:t>
            </a:r>
          </a:p>
          <a:p>
            <a:r>
              <a:rPr lang="en-US" sz="2000" dirty="0"/>
              <a:t>Pragmatism 				</a:t>
            </a:r>
            <a:endParaRPr lang="en-US" sz="2000" b="1" dirty="0"/>
          </a:p>
          <a:p>
            <a:r>
              <a:rPr lang="en-US" sz="2000" dirty="0"/>
              <a:t>Indulgence				</a:t>
            </a:r>
            <a:endParaRPr lang="en-US" sz="2000" b="1" dirty="0"/>
          </a:p>
          <a:p>
            <a:endParaRPr lang="en-US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969927" y="2336797"/>
            <a:ext cx="37106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Power Distance 			</a:t>
            </a:r>
            <a:r>
              <a:rPr lang="en-US" sz="2000" b="1" dirty="0"/>
              <a:t>67</a:t>
            </a:r>
          </a:p>
          <a:p>
            <a:r>
              <a:rPr lang="en-US" sz="2000" dirty="0"/>
              <a:t>Individualism 			</a:t>
            </a:r>
            <a:r>
              <a:rPr lang="en-US" sz="2000" b="1" dirty="0"/>
              <a:t>13</a:t>
            </a:r>
          </a:p>
          <a:p>
            <a:r>
              <a:rPr lang="en-US" sz="2000" dirty="0"/>
              <a:t>Masculinity 				</a:t>
            </a:r>
            <a:r>
              <a:rPr lang="en-US" sz="2000" b="1" dirty="0"/>
              <a:t>64</a:t>
            </a:r>
          </a:p>
          <a:p>
            <a:r>
              <a:rPr lang="en-US" sz="2000" dirty="0"/>
              <a:t>Uncertainty Avoidance 	</a:t>
            </a:r>
            <a:r>
              <a:rPr lang="en-US" sz="2000" b="1" dirty="0"/>
              <a:t>80</a:t>
            </a:r>
          </a:p>
          <a:p>
            <a:r>
              <a:rPr lang="en-US" sz="2000" dirty="0"/>
              <a:t>Pragmatism 				</a:t>
            </a:r>
            <a:r>
              <a:rPr lang="en-US" sz="2000" b="1" dirty="0"/>
              <a:t>13</a:t>
            </a:r>
          </a:p>
          <a:p>
            <a:r>
              <a:rPr lang="en-US" sz="2000" dirty="0"/>
              <a:t>Indulgence				</a:t>
            </a:r>
            <a:r>
              <a:rPr lang="en-US" sz="2000" b="1" dirty="0"/>
              <a:t>83</a:t>
            </a:r>
          </a:p>
          <a:p>
            <a:endParaRPr lang="en-US" sz="2000" b="1" dirty="0"/>
          </a:p>
        </p:txBody>
      </p:sp>
      <p:pic>
        <p:nvPicPr>
          <p:cNvPr id="4" name="Picture 3" descr="2000px-Flag_of_Panama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450" y="4608967"/>
            <a:ext cx="1897649" cy="1201228"/>
          </a:xfrm>
          <a:prstGeom prst="rect">
            <a:avLst/>
          </a:prstGeom>
        </p:spPr>
      </p:pic>
      <p:pic>
        <p:nvPicPr>
          <p:cNvPr id="5" name="Picture 4" descr="255px-Flag_of_Colombia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800" y="4638597"/>
            <a:ext cx="1924050" cy="11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7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64347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Hofstede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Analysis </a:t>
            </a:r>
            <a:r>
              <a:rPr lang="mr-IN" sz="40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VZ / MX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78946" y="2379128"/>
            <a:ext cx="34882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Power Distance 			</a:t>
            </a:r>
            <a:r>
              <a:rPr lang="en-US" sz="2000" b="1" dirty="0"/>
              <a:t>81</a:t>
            </a:r>
          </a:p>
          <a:p>
            <a:r>
              <a:rPr lang="en-US" sz="2000" dirty="0"/>
              <a:t>Individualism 			</a:t>
            </a:r>
            <a:r>
              <a:rPr lang="en-US" sz="2000" b="1" dirty="0"/>
              <a:t>12</a:t>
            </a:r>
          </a:p>
          <a:p>
            <a:r>
              <a:rPr lang="en-US" sz="2000" dirty="0"/>
              <a:t>Masculinity 				</a:t>
            </a:r>
            <a:r>
              <a:rPr lang="en-US" sz="2000" b="1" dirty="0"/>
              <a:t>73</a:t>
            </a:r>
          </a:p>
          <a:p>
            <a:r>
              <a:rPr lang="en-US" sz="2000" dirty="0"/>
              <a:t>Uncertainty Avoidance 	</a:t>
            </a:r>
            <a:r>
              <a:rPr lang="en-US" sz="2000" b="1" dirty="0"/>
              <a:t>76</a:t>
            </a:r>
          </a:p>
          <a:p>
            <a:r>
              <a:rPr lang="en-US" sz="2000" dirty="0"/>
              <a:t>Pragmatism 				</a:t>
            </a:r>
            <a:r>
              <a:rPr lang="en-US" sz="2000" b="1" dirty="0"/>
              <a:t>16</a:t>
            </a:r>
          </a:p>
          <a:p>
            <a:r>
              <a:rPr lang="en-US" sz="2000" dirty="0"/>
              <a:t>Indulgence				</a:t>
            </a:r>
            <a:r>
              <a:rPr lang="en-US" sz="2000" b="1" dirty="0"/>
              <a:t>100</a:t>
            </a:r>
          </a:p>
          <a:p>
            <a:endParaRPr lang="en-US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969927" y="2336797"/>
            <a:ext cx="37106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Power Distance 			</a:t>
            </a:r>
            <a:r>
              <a:rPr lang="en-US" sz="2000" b="1" dirty="0"/>
              <a:t>81</a:t>
            </a:r>
          </a:p>
          <a:p>
            <a:r>
              <a:rPr lang="en-US" sz="2000" dirty="0"/>
              <a:t>Individualism 			</a:t>
            </a:r>
            <a:r>
              <a:rPr lang="en-US" sz="2000" b="1" dirty="0"/>
              <a:t>30</a:t>
            </a:r>
          </a:p>
          <a:p>
            <a:r>
              <a:rPr lang="en-US" sz="2000" dirty="0"/>
              <a:t>Masculinity 				</a:t>
            </a:r>
            <a:r>
              <a:rPr lang="en-US" sz="2000" b="1" dirty="0"/>
              <a:t>69</a:t>
            </a:r>
          </a:p>
          <a:p>
            <a:r>
              <a:rPr lang="en-US" sz="2000" dirty="0"/>
              <a:t>Uncertainty Avoidance 	</a:t>
            </a:r>
            <a:r>
              <a:rPr lang="en-US" sz="2000" b="1" dirty="0"/>
              <a:t>82</a:t>
            </a:r>
          </a:p>
          <a:p>
            <a:r>
              <a:rPr lang="en-US" sz="2000" dirty="0"/>
              <a:t>Pragmatism 				</a:t>
            </a:r>
            <a:r>
              <a:rPr lang="en-US" sz="2000" b="1" dirty="0"/>
              <a:t>24</a:t>
            </a:r>
          </a:p>
          <a:p>
            <a:r>
              <a:rPr lang="en-US" sz="2000" dirty="0"/>
              <a:t>Indulgence				</a:t>
            </a:r>
            <a:r>
              <a:rPr lang="en-US" sz="2000" b="1" dirty="0"/>
              <a:t>97</a:t>
            </a:r>
          </a:p>
          <a:p>
            <a:endParaRPr lang="en-US" sz="2000" b="1" dirty="0"/>
          </a:p>
        </p:txBody>
      </p:sp>
      <p:pic>
        <p:nvPicPr>
          <p:cNvPr id="4" name="Picture 3" descr="imag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51" y="4689397"/>
            <a:ext cx="1846327" cy="1228647"/>
          </a:xfrm>
          <a:prstGeom prst="rect">
            <a:avLst/>
          </a:prstGeom>
        </p:spPr>
      </p:pic>
      <p:pic>
        <p:nvPicPr>
          <p:cNvPr id="5" name="Picture 4" descr="2000px-Flag_of_Mexico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176" y="4689396"/>
            <a:ext cx="1919924" cy="122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7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Important Statistics - Brazil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575" y="2188959"/>
            <a:ext cx="8707027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Brazil - one of the BRICS, large country </a:t>
            </a:r>
            <a:r>
              <a:rPr lang="mr-IN" sz="2400" dirty="0"/>
              <a:t>–</a:t>
            </a:r>
            <a:r>
              <a:rPr lang="en-US" sz="2400" dirty="0"/>
              <a:t> land and population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GDP </a:t>
            </a:r>
            <a:r>
              <a:rPr lang="mr-IN" sz="2400" dirty="0"/>
              <a:t>–</a:t>
            </a:r>
            <a:r>
              <a:rPr lang="en-US" sz="2400" dirty="0"/>
              <a:t> 2.2+ Trillion USD  vs. 24 Trillion in US  /  17 Trillion in China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GDP – has fallen – low oil / commodity prices                           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Inflation – 6.5% vs. 3-4% in US</a:t>
            </a:r>
          </a:p>
          <a:p>
            <a:pPr marL="457200" lvl="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BOVESPA - 1.167 T USD – Sao Paulo stock exchange - 4</a:t>
            </a:r>
            <a:r>
              <a:rPr lang="en-US" sz="2400" baseline="30000" dirty="0"/>
              <a:t>th</a:t>
            </a:r>
            <a:r>
              <a:rPr lang="en-US" sz="2400" dirty="0"/>
              <a:t> largest in the world, own Chicago Board of Trade</a:t>
            </a:r>
          </a:p>
          <a:p>
            <a:pPr marL="457200" lvl="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endParaRPr lang="en-US" sz="2400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6" y="5253964"/>
            <a:ext cx="1968904" cy="13102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2" y="5237747"/>
            <a:ext cx="1989650" cy="13264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168" y="5237747"/>
            <a:ext cx="2159000" cy="1326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4533" y="5253964"/>
            <a:ext cx="1745332" cy="131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22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Important Statistics - Brazil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575" y="2193192"/>
            <a:ext cx="8707027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GDP per capita - $10,000 USD vs. $65,000 in US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Consumption – 62%  vs.  78% US  vs.  35% China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20% at $100 per month / 40% at $750 - $1250 (middle class)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Racial mix –  1% indigenous/7.5% Black/47% White/43% Mixed 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Large immigrant population – Portuguese, Italians, Spanish, Japanese, Lebanese, African</a:t>
            </a:r>
          </a:p>
          <a:p>
            <a:pPr marL="457200" indent="-457200">
              <a:buFont typeface="Arial"/>
              <a:buChar char="•"/>
            </a:pPr>
            <a:endParaRPr lang="en-US" sz="2400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6" y="5253964"/>
            <a:ext cx="1968904" cy="1310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33" y="5253964"/>
            <a:ext cx="1745332" cy="13102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168" y="5237747"/>
            <a:ext cx="2159000" cy="1326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2" y="5237747"/>
            <a:ext cx="1989650" cy="13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Important Statistics - Argentina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575" y="1583592"/>
            <a:ext cx="8707027" cy="4231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Large country </a:t>
            </a:r>
            <a:r>
              <a:rPr lang="mr-IN" sz="2400" dirty="0"/>
              <a:t>–</a:t>
            </a:r>
            <a:r>
              <a:rPr lang="en-US" sz="2400" dirty="0"/>
              <a:t> land wise but only 44 million people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GDP - 650 </a:t>
            </a:r>
            <a:r>
              <a:rPr lang="mr-IN" sz="2400" dirty="0"/>
              <a:t>–</a:t>
            </a:r>
            <a:r>
              <a:rPr lang="en-US" sz="2400" dirty="0"/>
              <a:t> 450 B / GDP per capita </a:t>
            </a:r>
            <a:r>
              <a:rPr lang="mr-IN" sz="2400" dirty="0"/>
              <a:t>–</a:t>
            </a:r>
            <a:r>
              <a:rPr lang="en-US" sz="2400" dirty="0"/>
              <a:t> 14 </a:t>
            </a:r>
            <a:r>
              <a:rPr lang="mr-IN" sz="2400" dirty="0"/>
              <a:t>–</a:t>
            </a:r>
            <a:r>
              <a:rPr lang="en-US" sz="2400" dirty="0"/>
              <a:t> 10K – Now – 10 – 8k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Unemployment </a:t>
            </a:r>
            <a:r>
              <a:rPr lang="mr-IN" sz="2400" dirty="0"/>
              <a:t>–</a:t>
            </a:r>
            <a:r>
              <a:rPr lang="en-US" sz="2400" dirty="0"/>
              <a:t> 7%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Inflation </a:t>
            </a:r>
            <a:r>
              <a:rPr lang="mr-IN" sz="2400" dirty="0"/>
              <a:t>–</a:t>
            </a:r>
            <a:r>
              <a:rPr lang="en-US" sz="2400" dirty="0"/>
              <a:t> 200+ 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FX </a:t>
            </a:r>
            <a:r>
              <a:rPr lang="mr-IN" sz="2400" dirty="0"/>
              <a:t>–</a:t>
            </a:r>
            <a:r>
              <a:rPr lang="en-US" sz="2400" dirty="0"/>
              <a:t> 12 </a:t>
            </a:r>
            <a:r>
              <a:rPr lang="mr-IN" sz="2400" dirty="0"/>
              <a:t>–</a:t>
            </a:r>
            <a:r>
              <a:rPr lang="en-US" sz="2400" dirty="0"/>
              <a:t> 18 </a:t>
            </a:r>
            <a:r>
              <a:rPr lang="mr-IN" sz="2400" dirty="0"/>
              <a:t>–</a:t>
            </a:r>
            <a:r>
              <a:rPr lang="en-US" sz="2400" dirty="0"/>
              <a:t> Pesos to USD – Now = 842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Base interest rate </a:t>
            </a:r>
            <a:r>
              <a:rPr lang="mr-IN" sz="2400" dirty="0"/>
              <a:t>–</a:t>
            </a:r>
            <a:r>
              <a:rPr lang="en-US" sz="2400" dirty="0"/>
              <a:t> 23% - Now = 133%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Poverty </a:t>
            </a:r>
            <a:r>
              <a:rPr lang="mr-IN" sz="2400" dirty="0"/>
              <a:t>–</a:t>
            </a:r>
            <a:r>
              <a:rPr lang="en-US" sz="2400" dirty="0"/>
              <a:t> 25%, Middle Class </a:t>
            </a:r>
            <a:r>
              <a:rPr lang="mr-IN" sz="2400" dirty="0"/>
              <a:t>–</a:t>
            </a:r>
            <a:r>
              <a:rPr lang="en-US" sz="2400" dirty="0"/>
              <a:t> 32%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Large European immigrant population </a:t>
            </a:r>
            <a:r>
              <a:rPr lang="mr-IN" sz="2400" dirty="0"/>
              <a:t>–</a:t>
            </a:r>
            <a:r>
              <a:rPr lang="en-US" sz="2400" dirty="0"/>
              <a:t> 86%</a:t>
            </a:r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endParaRPr lang="en-US" sz="2400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6" y="5253964"/>
            <a:ext cx="1968904" cy="1310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33" y="5253964"/>
            <a:ext cx="1745332" cy="13102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168" y="5237747"/>
            <a:ext cx="2159000" cy="1326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2" y="5237747"/>
            <a:ext cx="1989650" cy="13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4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198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Important Statistics - Peru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575" y="1583592"/>
            <a:ext cx="8707027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Large country in terms of land / 32 million people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GDP </a:t>
            </a:r>
            <a:r>
              <a:rPr lang="mr-IN" sz="2400" dirty="0"/>
              <a:t>–</a:t>
            </a:r>
            <a:r>
              <a:rPr lang="en-US" sz="2400" dirty="0"/>
              <a:t>  210 B / GDP per capita </a:t>
            </a:r>
            <a:r>
              <a:rPr lang="mr-IN" sz="2400" dirty="0"/>
              <a:t>–</a:t>
            </a:r>
            <a:r>
              <a:rPr lang="en-US" sz="2400" dirty="0"/>
              <a:t> 6.5K / Good growth 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Unemployment </a:t>
            </a:r>
            <a:r>
              <a:rPr lang="mr-IN" sz="2400" dirty="0"/>
              <a:t>–</a:t>
            </a:r>
            <a:r>
              <a:rPr lang="en-US" sz="2400" dirty="0"/>
              <a:t> 6%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Stable currency - Sol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Inflation </a:t>
            </a:r>
            <a:r>
              <a:rPr lang="mr-IN" sz="2400" dirty="0"/>
              <a:t>–</a:t>
            </a:r>
            <a:r>
              <a:rPr lang="en-US" sz="2400" dirty="0"/>
              <a:t> 270 + % for 40 years, then to 3 %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Base interest rate </a:t>
            </a:r>
            <a:r>
              <a:rPr lang="mr-IN" sz="2400" dirty="0"/>
              <a:t>–</a:t>
            </a:r>
            <a:r>
              <a:rPr lang="en-US" sz="2400" dirty="0"/>
              <a:t> 6%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Poverty </a:t>
            </a:r>
            <a:r>
              <a:rPr lang="mr-IN" sz="2400" dirty="0"/>
              <a:t>–</a:t>
            </a:r>
            <a:r>
              <a:rPr lang="en-US" sz="2400" dirty="0"/>
              <a:t> 21%, Middle Class </a:t>
            </a:r>
            <a:r>
              <a:rPr lang="mr-IN" sz="2400" dirty="0"/>
              <a:t>–</a:t>
            </a:r>
            <a:r>
              <a:rPr lang="en-US" sz="2400" dirty="0"/>
              <a:t> 35 - 57%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Indigenous, Mestizo, Spanish, Japanese, some African</a:t>
            </a:r>
          </a:p>
          <a:p>
            <a:pPr marL="457200" indent="-457200">
              <a:buFont typeface="Arial"/>
              <a:buChar char="•"/>
            </a:pPr>
            <a:endParaRPr lang="en-US" sz="2400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6" y="5253964"/>
            <a:ext cx="1968904" cy="1310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33" y="5253964"/>
            <a:ext cx="1745332" cy="13102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168" y="5237747"/>
            <a:ext cx="2159000" cy="1326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2" y="5237747"/>
            <a:ext cx="1989650" cy="13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3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Important Statistics - Chile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575" y="1481992"/>
            <a:ext cx="8707027" cy="4601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Longest country in world but only 18 million people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GDP </a:t>
            </a:r>
            <a:r>
              <a:rPr lang="mr-IN" sz="2400" dirty="0"/>
              <a:t>–</a:t>
            </a:r>
            <a:r>
              <a:rPr lang="en-US" sz="2400" dirty="0"/>
              <a:t>  277 B / GDP per capita </a:t>
            </a:r>
            <a:r>
              <a:rPr lang="mr-IN" sz="2400" dirty="0"/>
              <a:t>–</a:t>
            </a:r>
            <a:r>
              <a:rPr lang="en-US" sz="2400" dirty="0"/>
              <a:t> 15K / Good growth 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Unemployment </a:t>
            </a:r>
            <a:r>
              <a:rPr lang="mr-IN" sz="2400" dirty="0"/>
              <a:t>–</a:t>
            </a:r>
            <a:r>
              <a:rPr lang="en-US" sz="2400" dirty="0"/>
              <a:t> 7%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Stable currency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Inflation </a:t>
            </a:r>
            <a:r>
              <a:rPr lang="mr-IN" sz="2400" dirty="0"/>
              <a:t>–</a:t>
            </a:r>
            <a:r>
              <a:rPr lang="en-US" sz="2400" dirty="0"/>
              <a:t> Stable at 3 </a:t>
            </a:r>
            <a:r>
              <a:rPr lang="mr-IN" sz="2400" dirty="0"/>
              <a:t>–</a:t>
            </a:r>
            <a:r>
              <a:rPr lang="en-US" sz="2400" dirty="0"/>
              <a:t> 4%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Base interest rate </a:t>
            </a:r>
            <a:r>
              <a:rPr lang="mr-IN" sz="2400" dirty="0"/>
              <a:t>–</a:t>
            </a:r>
            <a:r>
              <a:rPr lang="en-US" sz="2400" dirty="0"/>
              <a:t> 7+ 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Poverty </a:t>
            </a:r>
            <a:r>
              <a:rPr lang="mr-IN" sz="2400" dirty="0"/>
              <a:t>–</a:t>
            </a:r>
            <a:r>
              <a:rPr lang="en-US" sz="2400" dirty="0"/>
              <a:t> 14 - 11%, Middle Class </a:t>
            </a:r>
            <a:r>
              <a:rPr lang="mr-IN" sz="2400" dirty="0"/>
              <a:t>–</a:t>
            </a:r>
            <a:r>
              <a:rPr lang="en-US" sz="2400" dirty="0"/>
              <a:t> 84 %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Indigenous, Mestizo, Spanish, German, Italian</a:t>
            </a:r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endParaRPr lang="en-US" sz="2400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6" y="5253964"/>
            <a:ext cx="1968904" cy="1310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33" y="5253964"/>
            <a:ext cx="1745332" cy="13102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168" y="5237747"/>
            <a:ext cx="2159000" cy="1326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2" y="5237747"/>
            <a:ext cx="1989650" cy="13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5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Important Statistics - Colombia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575" y="1583592"/>
            <a:ext cx="8707027" cy="4231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Large country / Large population </a:t>
            </a:r>
            <a:r>
              <a:rPr lang="mr-IN" sz="2400" dirty="0"/>
              <a:t>–</a:t>
            </a:r>
            <a:r>
              <a:rPr lang="en-US" sz="2400" dirty="0"/>
              <a:t> 50 million / Stability now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GDP </a:t>
            </a:r>
            <a:r>
              <a:rPr lang="mr-IN" sz="2400" dirty="0"/>
              <a:t>–</a:t>
            </a:r>
            <a:r>
              <a:rPr lang="en-US" sz="2400" dirty="0"/>
              <a:t>  309 B / GDP per capita </a:t>
            </a:r>
            <a:r>
              <a:rPr lang="mr-IN" sz="2400" dirty="0"/>
              <a:t>–</a:t>
            </a:r>
            <a:r>
              <a:rPr lang="en-US" sz="2400" dirty="0"/>
              <a:t> 6.35K / Good growth 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Unemployment </a:t>
            </a:r>
            <a:r>
              <a:rPr lang="mr-IN" sz="2400" dirty="0"/>
              <a:t>–</a:t>
            </a:r>
            <a:r>
              <a:rPr lang="en-US" sz="2400" dirty="0"/>
              <a:t> 10%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Stable currency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Inflation </a:t>
            </a:r>
            <a:r>
              <a:rPr lang="mr-IN" sz="2400" dirty="0"/>
              <a:t>–</a:t>
            </a:r>
            <a:r>
              <a:rPr lang="en-US" sz="2400" dirty="0"/>
              <a:t> Stable at 5 + 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Base interest rate </a:t>
            </a:r>
            <a:r>
              <a:rPr lang="mr-IN" sz="2400" dirty="0"/>
              <a:t>–</a:t>
            </a:r>
            <a:r>
              <a:rPr lang="en-US" sz="2400" dirty="0"/>
              <a:t> 12 - 13%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Poverty </a:t>
            </a:r>
            <a:r>
              <a:rPr lang="mr-IN" sz="2400" dirty="0"/>
              <a:t>–</a:t>
            </a:r>
            <a:r>
              <a:rPr lang="en-US" sz="2400" dirty="0"/>
              <a:t> 30%, Middle Class </a:t>
            </a:r>
            <a:r>
              <a:rPr lang="mr-IN" sz="2400" dirty="0"/>
              <a:t>–</a:t>
            </a:r>
            <a:r>
              <a:rPr lang="en-US" sz="2400" dirty="0"/>
              <a:t> 51 %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Indigenous, Mestizo, Spanish, African</a:t>
            </a:r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endParaRPr lang="en-US" sz="2400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6" y="5253964"/>
            <a:ext cx="1968904" cy="1310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33" y="5253964"/>
            <a:ext cx="1745332" cy="13102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168" y="5237747"/>
            <a:ext cx="2159000" cy="1326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2" y="5237747"/>
            <a:ext cx="1989650" cy="13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5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Important Statistics - Panama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575" y="1583592"/>
            <a:ext cx="8707027" cy="4231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Tiny country / Small population </a:t>
            </a:r>
            <a:r>
              <a:rPr lang="mr-IN" sz="2400" dirty="0"/>
              <a:t>–</a:t>
            </a:r>
            <a:r>
              <a:rPr lang="en-US" sz="2400" dirty="0"/>
              <a:t> 4 million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GDP </a:t>
            </a:r>
            <a:r>
              <a:rPr lang="mr-IN" sz="2400" dirty="0"/>
              <a:t>–</a:t>
            </a:r>
            <a:r>
              <a:rPr lang="en-US" sz="2400" dirty="0"/>
              <a:t>  154 B / GDP per capita </a:t>
            </a:r>
            <a:r>
              <a:rPr lang="mr-IN" sz="2400" dirty="0"/>
              <a:t>–</a:t>
            </a:r>
            <a:r>
              <a:rPr lang="en-US" sz="2400" dirty="0"/>
              <a:t> 20K / Strong growth </a:t>
            </a:r>
            <a:r>
              <a:rPr lang="mr-IN" sz="2400" dirty="0"/>
              <a:t>–</a:t>
            </a:r>
            <a:r>
              <a:rPr lang="en-US" sz="2400" dirty="0"/>
              <a:t> 7+% 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Unemployment </a:t>
            </a:r>
            <a:r>
              <a:rPr lang="mr-IN" sz="2400" dirty="0"/>
              <a:t>–</a:t>
            </a:r>
            <a:r>
              <a:rPr lang="en-US" sz="2400" dirty="0"/>
              <a:t> 8%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USD is the currency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Inflation </a:t>
            </a:r>
            <a:r>
              <a:rPr lang="mr-IN" sz="2400" dirty="0"/>
              <a:t>–</a:t>
            </a:r>
            <a:r>
              <a:rPr lang="en-US" sz="2400" dirty="0"/>
              <a:t> Stable at 3 + 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Base interest rate </a:t>
            </a:r>
            <a:r>
              <a:rPr lang="mr-IN" sz="2400" dirty="0"/>
              <a:t>–</a:t>
            </a:r>
            <a:r>
              <a:rPr lang="en-US" sz="2400" dirty="0"/>
              <a:t> 1 - 2 %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Poverty </a:t>
            </a:r>
            <a:r>
              <a:rPr lang="mr-IN" sz="2400" dirty="0"/>
              <a:t>–</a:t>
            </a:r>
            <a:r>
              <a:rPr lang="en-US" sz="2400" dirty="0"/>
              <a:t> 37%, Middle Class </a:t>
            </a:r>
            <a:r>
              <a:rPr lang="mr-IN" sz="2400" dirty="0"/>
              <a:t>–</a:t>
            </a:r>
            <a:r>
              <a:rPr lang="en-US" sz="2400" dirty="0"/>
              <a:t>  32%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Mestizo, Indigenous, Spanish, Caribbean, African, International</a:t>
            </a:r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endParaRPr lang="en-US" sz="2400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6" y="5253964"/>
            <a:ext cx="1968904" cy="1310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33" y="5253964"/>
            <a:ext cx="1745332" cy="13102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168" y="5237747"/>
            <a:ext cx="2159000" cy="1326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2" y="5237747"/>
            <a:ext cx="1989650" cy="13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9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Important Statistics - Venezuela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575" y="1583592"/>
            <a:ext cx="8707027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Large country / 31 million people / Violence and Emigration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GDP </a:t>
            </a:r>
            <a:r>
              <a:rPr lang="mr-IN" sz="2400" dirty="0"/>
              <a:t>–</a:t>
            </a:r>
            <a:r>
              <a:rPr lang="en-US" sz="2400" dirty="0"/>
              <a:t>  482 - 92B / GDP per capita </a:t>
            </a:r>
            <a:r>
              <a:rPr lang="mr-IN" sz="2400" dirty="0"/>
              <a:t>–</a:t>
            </a:r>
            <a:r>
              <a:rPr lang="en-US" sz="2400" dirty="0"/>
              <a:t> Was 15.5K / Meltdown 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Unemployment </a:t>
            </a:r>
            <a:r>
              <a:rPr lang="mr-IN" sz="2400" dirty="0"/>
              <a:t>–</a:t>
            </a:r>
            <a:r>
              <a:rPr lang="en-US" sz="2400" dirty="0"/>
              <a:t> Was 7%, now over 25%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Crumbling currency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Inflation </a:t>
            </a:r>
            <a:r>
              <a:rPr lang="mr-IN" sz="2400" dirty="0"/>
              <a:t>–</a:t>
            </a:r>
            <a:r>
              <a:rPr lang="en-US" sz="2400" dirty="0"/>
              <a:t> 9% per month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Base interest rate </a:t>
            </a:r>
            <a:r>
              <a:rPr lang="mr-IN" sz="2400" dirty="0"/>
              <a:t>–</a:t>
            </a:r>
            <a:r>
              <a:rPr lang="en-US" sz="2400" dirty="0"/>
              <a:t> Was 22%, now 57%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Poverty </a:t>
            </a:r>
            <a:r>
              <a:rPr lang="mr-IN" sz="2400" dirty="0"/>
              <a:t>–</a:t>
            </a:r>
            <a:r>
              <a:rPr lang="en-US" sz="2400" dirty="0"/>
              <a:t> 76 - 87%, Middle Class </a:t>
            </a:r>
            <a:r>
              <a:rPr lang="mr-IN" sz="2400" dirty="0"/>
              <a:t>–</a:t>
            </a:r>
            <a:r>
              <a:rPr lang="en-US" sz="2400" dirty="0"/>
              <a:t> Almost non existent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Indigenous, Mestizo, African</a:t>
            </a:r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endParaRPr lang="en-US" sz="2400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6" y="5253964"/>
            <a:ext cx="1968904" cy="1310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33" y="5253964"/>
            <a:ext cx="1745332" cy="13102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168" y="5237747"/>
            <a:ext cx="2159000" cy="1326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2" y="5237747"/>
            <a:ext cx="1989650" cy="13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5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66092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222" tIns="32109" rIns="64222" bIns="32109" spcCol="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363" name="Title 4"/>
          <p:cNvSpPr>
            <a:spLocks noGrp="1"/>
          </p:cNvSpPr>
          <p:nvPr>
            <p:ph type="title"/>
          </p:nvPr>
        </p:nvSpPr>
        <p:spPr>
          <a:xfrm>
            <a:off x="232172" y="128587"/>
            <a:ext cx="8518922" cy="131802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altLang="ja-JP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rPr>
              <a:t>Topics</a:t>
            </a:r>
            <a:endParaRPr lang="en-US" dirty="0">
              <a:solidFill>
                <a:schemeClr val="bg1"/>
              </a:solidFill>
              <a:latin typeface="Calibri" charset="0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9184" y="2115877"/>
            <a:ext cx="8286810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/>
              <a:t>Context - PESTLE</a:t>
            </a:r>
          </a:p>
          <a:p>
            <a:pPr marL="342900" indent="-342900">
              <a:buAutoNum type="arabicPeriod"/>
            </a:pPr>
            <a:r>
              <a:rPr lang="en-US" sz="2400" dirty="0"/>
              <a:t>Major Economies and Map</a:t>
            </a:r>
          </a:p>
          <a:p>
            <a:pPr marL="342900" indent="-342900">
              <a:buAutoNum type="arabicPeriod"/>
            </a:pPr>
            <a:r>
              <a:rPr lang="en-US" sz="2400" dirty="0"/>
              <a:t>Political / Economic Systems</a:t>
            </a:r>
          </a:p>
          <a:p>
            <a:pPr marL="342900" indent="-342900">
              <a:buFontTx/>
              <a:buAutoNum type="arabicPeriod"/>
            </a:pPr>
            <a:r>
              <a:rPr lang="en-US" sz="2400" dirty="0" err="1"/>
              <a:t>Hofstede</a:t>
            </a:r>
            <a:r>
              <a:rPr lang="en-US" sz="2400" dirty="0"/>
              <a:t> Analysis</a:t>
            </a:r>
          </a:p>
          <a:p>
            <a:pPr marL="342900" indent="-342900">
              <a:buAutoNum type="arabicPeriod"/>
            </a:pPr>
            <a:r>
              <a:rPr lang="en-US" sz="2400" dirty="0"/>
              <a:t>Important Statistics</a:t>
            </a:r>
          </a:p>
          <a:p>
            <a:pPr marL="342900" indent="-342900">
              <a:buFontTx/>
              <a:buAutoNum type="arabicPeriod"/>
            </a:pPr>
            <a:r>
              <a:rPr lang="en-US" sz="2400" dirty="0"/>
              <a:t>Inequality</a:t>
            </a:r>
          </a:p>
          <a:p>
            <a:pPr marL="342900" indent="-342900">
              <a:buAutoNum type="arabicPeriod"/>
            </a:pPr>
            <a:r>
              <a:rPr lang="en-US" sz="2400" dirty="0"/>
              <a:t>Exports</a:t>
            </a:r>
          </a:p>
          <a:p>
            <a:pPr marL="342900" indent="-342900">
              <a:buAutoNum type="arabicPeriod"/>
            </a:pPr>
            <a:r>
              <a:rPr lang="en-US" sz="2400" dirty="0"/>
              <a:t>Imports</a:t>
            </a:r>
          </a:p>
          <a:p>
            <a:pPr marL="342900" indent="-342900">
              <a:buAutoNum type="arabicPeriod"/>
            </a:pPr>
            <a:r>
              <a:rPr lang="en-US" sz="2400" dirty="0"/>
              <a:t>Multinationals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2400" dirty="0"/>
              <a:t>Trading Partners</a:t>
            </a:r>
          </a:p>
          <a:p>
            <a:pPr marL="342900" indent="-342900">
              <a:buAutoNum type="arabicPeriod"/>
            </a:pPr>
            <a:r>
              <a:rPr lang="en-US" sz="2400" b="1" dirty="0"/>
              <a:t> Challenges and Opportunities</a:t>
            </a:r>
          </a:p>
          <a:p>
            <a:pPr marL="342900" indent="-342900">
              <a:buAutoNum type="arabicPeriod"/>
            </a:pPr>
            <a:endParaRPr lang="en-US" sz="3200" dirty="0"/>
          </a:p>
          <a:p>
            <a:pPr marL="342900" indent="-342900">
              <a:buAutoNum type="arabicPeriod"/>
            </a:pPr>
            <a:endParaRPr lang="en-US" sz="3200" dirty="0"/>
          </a:p>
          <a:p>
            <a:endParaRPr lang="en-US" dirty="0"/>
          </a:p>
        </p:txBody>
      </p:sp>
      <p:pic>
        <p:nvPicPr>
          <p:cNvPr id="6" name="Picture 5" descr="images-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794" y="2347179"/>
            <a:ext cx="1892300" cy="1212272"/>
          </a:xfrm>
          <a:prstGeom prst="rect">
            <a:avLst/>
          </a:prstGeom>
        </p:spPr>
      </p:pic>
      <p:pic>
        <p:nvPicPr>
          <p:cNvPr id="7" name="Picture 6" descr="images-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794" y="3593317"/>
            <a:ext cx="1892300" cy="1270000"/>
          </a:xfrm>
          <a:prstGeom prst="rect">
            <a:avLst/>
          </a:prstGeom>
        </p:spPr>
      </p:pic>
      <p:pic>
        <p:nvPicPr>
          <p:cNvPr id="8" name="Picture 7" descr="images-2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794" y="4888715"/>
            <a:ext cx="18923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92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xmlns:p14="http://schemas.microsoft.com/office/powerpoint/2010/main" spd="med" advClick="0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Important Statistics - Mexico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575" y="1583592"/>
            <a:ext cx="8707027" cy="4231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Large country / 130 million people / Violence along border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GDP </a:t>
            </a:r>
            <a:r>
              <a:rPr lang="mr-IN" sz="2400" dirty="0"/>
              <a:t>–</a:t>
            </a:r>
            <a:r>
              <a:rPr lang="en-US" sz="2400" dirty="0"/>
              <a:t>  1.15 T / GDP per capita </a:t>
            </a:r>
            <a:r>
              <a:rPr lang="mr-IN" sz="2400" dirty="0"/>
              <a:t>–</a:t>
            </a:r>
            <a:r>
              <a:rPr lang="en-US" sz="2400" dirty="0"/>
              <a:t> 9K / Steady growth 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Unemployment </a:t>
            </a:r>
            <a:r>
              <a:rPr lang="mr-IN" sz="2400" dirty="0"/>
              <a:t>–</a:t>
            </a:r>
            <a:r>
              <a:rPr lang="en-US" sz="2400" dirty="0"/>
              <a:t> 3 </a:t>
            </a:r>
            <a:r>
              <a:rPr lang="mr-IN" sz="2400" dirty="0"/>
              <a:t>–</a:t>
            </a:r>
            <a:r>
              <a:rPr lang="en-US" sz="2400" dirty="0"/>
              <a:t> 4 %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Currency – stronger against US dollar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Inflation </a:t>
            </a:r>
            <a:r>
              <a:rPr lang="mr-IN" sz="2400" dirty="0"/>
              <a:t>–</a:t>
            </a:r>
            <a:r>
              <a:rPr lang="en-US" sz="2400" dirty="0"/>
              <a:t> Stable at 5 %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Base interest rate </a:t>
            </a:r>
            <a:r>
              <a:rPr lang="mr-IN" sz="2400" dirty="0"/>
              <a:t>–</a:t>
            </a:r>
            <a:r>
              <a:rPr lang="en-US" sz="2400" dirty="0"/>
              <a:t> 11.25 %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Poverty </a:t>
            </a:r>
            <a:r>
              <a:rPr lang="mr-IN" sz="2400" dirty="0"/>
              <a:t>–</a:t>
            </a:r>
            <a:r>
              <a:rPr lang="en-US" sz="2400" dirty="0"/>
              <a:t> 40%, Middle Class </a:t>
            </a:r>
            <a:r>
              <a:rPr lang="mr-IN" sz="2400" dirty="0"/>
              <a:t>–</a:t>
            </a:r>
            <a:r>
              <a:rPr lang="en-US" sz="2400" dirty="0"/>
              <a:t> 40%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Indigenous, Mestizo, Spanish, American, German, African</a:t>
            </a:r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endParaRPr lang="en-US" sz="2400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6" y="5253964"/>
            <a:ext cx="1968904" cy="1310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33" y="5253964"/>
            <a:ext cx="1745332" cy="13102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168" y="5237747"/>
            <a:ext cx="2159000" cy="1326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2" y="5237747"/>
            <a:ext cx="1989650" cy="13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2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98213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Inequality in Latin America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36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pic>
        <p:nvPicPr>
          <p:cNvPr id="5" name="Picture 4" descr="images-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683" y="2759395"/>
            <a:ext cx="3571464" cy="277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9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03602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98213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Inequality in Latin America 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36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4" descr="brazil-favell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867" y="2122194"/>
            <a:ext cx="4961465" cy="407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1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98213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Inequality in Latin America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36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355599" y="2321005"/>
            <a:ext cx="8324983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Font typeface="Wingdings" charset="2"/>
              <a:buChar char="ü"/>
            </a:pPr>
            <a:r>
              <a:rPr lang="en-US" sz="2200" b="1" dirty="0"/>
              <a:t>US </a:t>
            </a:r>
            <a:r>
              <a:rPr lang="mr-IN" sz="2200" b="1" dirty="0"/>
              <a:t>–</a:t>
            </a:r>
            <a:r>
              <a:rPr lang="en-US" sz="2200" b="1" dirty="0"/>
              <a:t> 41</a:t>
            </a:r>
          </a:p>
          <a:p>
            <a:pPr marL="571500" indent="-571500">
              <a:spcAft>
                <a:spcPts val="600"/>
              </a:spcAft>
              <a:buFont typeface="Wingdings" charset="2"/>
              <a:buChar char="ü"/>
            </a:pPr>
            <a:r>
              <a:rPr lang="en-US" sz="2200" b="1" dirty="0"/>
              <a:t>European countries </a:t>
            </a:r>
            <a:r>
              <a:rPr lang="mr-IN" sz="2200" b="1" dirty="0"/>
              <a:t>–</a:t>
            </a:r>
            <a:r>
              <a:rPr lang="en-US" sz="2200" b="1" dirty="0"/>
              <a:t> 25 </a:t>
            </a:r>
            <a:r>
              <a:rPr lang="mr-IN" sz="2200" b="1" dirty="0"/>
              <a:t>–</a:t>
            </a:r>
            <a:r>
              <a:rPr lang="en-US" sz="2200" b="1" dirty="0"/>
              <a:t> 30</a:t>
            </a:r>
          </a:p>
          <a:p>
            <a:pPr marL="571500" indent="-571500">
              <a:spcAft>
                <a:spcPts val="600"/>
              </a:spcAft>
              <a:buFont typeface="Wingdings" charset="2"/>
              <a:buChar char="ü"/>
            </a:pPr>
            <a:r>
              <a:rPr lang="en-US" sz="2200" b="1" dirty="0"/>
              <a:t>Brazil </a:t>
            </a:r>
            <a:r>
              <a:rPr lang="mr-IN" sz="2200" b="1" dirty="0"/>
              <a:t>–</a:t>
            </a:r>
            <a:r>
              <a:rPr lang="en-US" sz="2200" b="1" dirty="0"/>
              <a:t> 51</a:t>
            </a:r>
          </a:p>
          <a:p>
            <a:pPr marL="571500" indent="-571500">
              <a:spcAft>
                <a:spcPts val="600"/>
              </a:spcAft>
              <a:buFont typeface="Wingdings" charset="2"/>
              <a:buChar char="ü"/>
            </a:pPr>
            <a:r>
              <a:rPr lang="en-US" sz="2200" b="1" dirty="0"/>
              <a:t>Argentina </a:t>
            </a:r>
            <a:r>
              <a:rPr lang="mr-IN" sz="2200" b="1" dirty="0"/>
              <a:t>–</a:t>
            </a:r>
            <a:r>
              <a:rPr lang="en-US" sz="2200" b="1" dirty="0"/>
              <a:t> 42</a:t>
            </a:r>
          </a:p>
          <a:p>
            <a:pPr marL="571500" indent="-571500">
              <a:spcAft>
                <a:spcPts val="600"/>
              </a:spcAft>
              <a:buFont typeface="Wingdings" charset="2"/>
              <a:buChar char="ü"/>
            </a:pPr>
            <a:r>
              <a:rPr lang="en-US" sz="2200" b="1" dirty="0"/>
              <a:t>Peru </a:t>
            </a:r>
            <a:r>
              <a:rPr lang="mr-IN" sz="2200" b="1" dirty="0"/>
              <a:t>–</a:t>
            </a:r>
            <a:r>
              <a:rPr lang="en-US" sz="2200" b="1" dirty="0"/>
              <a:t> 44</a:t>
            </a:r>
          </a:p>
          <a:p>
            <a:pPr marL="571500" indent="-571500">
              <a:spcAft>
                <a:spcPts val="600"/>
              </a:spcAft>
              <a:buFont typeface="Wingdings" charset="2"/>
              <a:buChar char="ü"/>
            </a:pPr>
            <a:r>
              <a:rPr lang="en-US" sz="2200" b="1" dirty="0"/>
              <a:t>Chile </a:t>
            </a:r>
            <a:r>
              <a:rPr lang="mr-IN" sz="2200" b="1" dirty="0"/>
              <a:t>–</a:t>
            </a:r>
            <a:r>
              <a:rPr lang="en-US" sz="2200" b="1" dirty="0"/>
              <a:t> 47</a:t>
            </a:r>
          </a:p>
          <a:p>
            <a:pPr marL="571500" indent="-571500">
              <a:spcAft>
                <a:spcPts val="600"/>
              </a:spcAft>
              <a:buFont typeface="Wingdings" charset="2"/>
              <a:buChar char="ü"/>
            </a:pPr>
            <a:r>
              <a:rPr lang="en-US" sz="2200" b="1" dirty="0"/>
              <a:t>Colombia </a:t>
            </a:r>
            <a:r>
              <a:rPr lang="mr-IN" sz="2200" b="1" dirty="0"/>
              <a:t>–</a:t>
            </a:r>
            <a:r>
              <a:rPr lang="en-US" sz="2200" b="1" dirty="0"/>
              <a:t> 51</a:t>
            </a:r>
          </a:p>
          <a:p>
            <a:pPr marL="571500" indent="-571500">
              <a:spcAft>
                <a:spcPts val="600"/>
              </a:spcAft>
              <a:buFont typeface="Wingdings" charset="2"/>
              <a:buChar char="ü"/>
            </a:pPr>
            <a:r>
              <a:rPr lang="en-US" sz="2200" b="1" dirty="0"/>
              <a:t>Panama - 51</a:t>
            </a:r>
          </a:p>
          <a:p>
            <a:pPr marL="571500" indent="-571500">
              <a:spcAft>
                <a:spcPts val="600"/>
              </a:spcAft>
              <a:buFont typeface="Wingdings" charset="2"/>
              <a:buChar char="ü"/>
            </a:pPr>
            <a:r>
              <a:rPr lang="en-US" sz="2200" b="1" dirty="0"/>
              <a:t>Venezuela </a:t>
            </a:r>
            <a:r>
              <a:rPr lang="mr-IN" sz="2200" b="1" dirty="0"/>
              <a:t>–</a:t>
            </a:r>
            <a:r>
              <a:rPr lang="en-US" sz="2200" b="1" dirty="0"/>
              <a:t> 46</a:t>
            </a:r>
          </a:p>
          <a:p>
            <a:pPr marL="571500" indent="-571500">
              <a:spcAft>
                <a:spcPts val="600"/>
              </a:spcAft>
              <a:buFont typeface="Wingdings" charset="2"/>
              <a:buChar char="ü"/>
            </a:pPr>
            <a:r>
              <a:rPr lang="en-US" sz="2200" b="1" dirty="0"/>
              <a:t>Mexico </a:t>
            </a:r>
            <a:r>
              <a:rPr lang="mr-IN" sz="2200" b="1" dirty="0"/>
              <a:t>–</a:t>
            </a:r>
            <a:r>
              <a:rPr lang="en-US" sz="2200" b="1" dirty="0"/>
              <a:t> 48</a:t>
            </a:r>
          </a:p>
        </p:txBody>
      </p:sp>
      <p:pic>
        <p:nvPicPr>
          <p:cNvPr id="6" name="Picture 5" descr="downloa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293" y="3556000"/>
            <a:ext cx="4522107" cy="253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0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Brazilian Exports </a:t>
            </a:r>
            <a:r>
              <a:rPr lang="mr-IN" sz="40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Raw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6202" y="1668552"/>
            <a:ext cx="87700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2400" dirty="0"/>
          </a:p>
          <a:p>
            <a:pPr marL="285750" lvl="0" indent="-285750">
              <a:buFont typeface="Arial"/>
              <a:buChar char="•"/>
            </a:pPr>
            <a:r>
              <a:rPr lang="en-US" sz="2400" b="1" dirty="0"/>
              <a:t>Oil and Natural Gas </a:t>
            </a:r>
            <a:r>
              <a:rPr lang="en-US" sz="2400" dirty="0"/>
              <a:t>– Amazon, </a:t>
            </a:r>
            <a:r>
              <a:rPr lang="en-US" sz="2400" dirty="0" err="1"/>
              <a:t>Espirito</a:t>
            </a:r>
            <a:r>
              <a:rPr lang="en-US" sz="2400" dirty="0"/>
              <a:t> Santos, Rio, Bahia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b="1" dirty="0"/>
              <a:t>Energy</a:t>
            </a:r>
            <a:r>
              <a:rPr lang="en-US" sz="2400" dirty="0"/>
              <a:t> – Hydroelectric (80+%), ethanol, nuclear, bio fuels (bagasse) 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b="1" dirty="0"/>
              <a:t>Petrochemicals</a:t>
            </a:r>
            <a:r>
              <a:rPr lang="en-US" sz="2400" dirty="0"/>
              <a:t> – SP, Rio, Northeast, 1960’s to present, plastics, naphtha, and other chemicals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b="1" dirty="0"/>
              <a:t>Agriculture</a:t>
            </a:r>
            <a:r>
              <a:rPr lang="en-US" sz="2400" dirty="0"/>
              <a:t> – corn, soybean, orange juice, livestock (chicken and beef), forestry </a:t>
            </a:r>
          </a:p>
        </p:txBody>
      </p:sp>
      <p:pic>
        <p:nvPicPr>
          <p:cNvPr id="4" name="Picture 3" descr="35800_nuclearbrazi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92" y="5212485"/>
            <a:ext cx="2049066" cy="1391513"/>
          </a:xfrm>
          <a:prstGeom prst="rect">
            <a:avLst/>
          </a:prstGeom>
        </p:spPr>
      </p:pic>
      <p:pic>
        <p:nvPicPr>
          <p:cNvPr id="5" name="Picture 4" descr="Amazon-deforestation-Catt-01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920" y="5212485"/>
            <a:ext cx="1993907" cy="1391507"/>
          </a:xfrm>
          <a:prstGeom prst="rect">
            <a:avLst/>
          </a:prstGeom>
        </p:spPr>
      </p:pic>
      <p:pic>
        <p:nvPicPr>
          <p:cNvPr id="6" name="Picture 5" descr="images-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410" y="5212485"/>
            <a:ext cx="1968503" cy="1391513"/>
          </a:xfrm>
          <a:prstGeom prst="rect">
            <a:avLst/>
          </a:prstGeom>
        </p:spPr>
      </p:pic>
      <p:pic>
        <p:nvPicPr>
          <p:cNvPr id="7" name="Picture 6" descr="images-2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54" y="5212485"/>
            <a:ext cx="1904013" cy="139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9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Brazilian Exports </a:t>
            </a:r>
            <a:r>
              <a:rPr lang="mr-IN" sz="40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Value Added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5532" y="1668552"/>
            <a:ext cx="81438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2400" dirty="0"/>
          </a:p>
          <a:p>
            <a:pPr marL="285750" lvl="0" indent="-285750">
              <a:buFont typeface="Arial"/>
              <a:buChar char="•"/>
            </a:pPr>
            <a:r>
              <a:rPr lang="en-US" sz="2400" b="1" dirty="0"/>
              <a:t>Textiles and Shoes </a:t>
            </a:r>
            <a:r>
              <a:rPr lang="en-US" sz="2400" dirty="0"/>
              <a:t>– South of Brazil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b="1" dirty="0"/>
              <a:t>Heavy Manufacturing </a:t>
            </a:r>
            <a:r>
              <a:rPr lang="en-US" sz="2400" dirty="0"/>
              <a:t>– Cars, airplanes, submarines, military equipment, ship building, appliances – Sao Paulo and throughout Brazil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b="1" dirty="0"/>
              <a:t>Technology and Service Sector </a:t>
            </a:r>
            <a:r>
              <a:rPr lang="en-US" sz="2400" dirty="0"/>
              <a:t>– Sao Paulo, </a:t>
            </a:r>
            <a:r>
              <a:rPr lang="en-US" sz="2400" dirty="0" err="1"/>
              <a:t>Pernambuco</a:t>
            </a:r>
            <a:r>
              <a:rPr lang="en-US" sz="2400" dirty="0"/>
              <a:t>, Curitiba, Rio, South of Brazil – IT, security, banking, retail, government, telecom, tourism</a:t>
            </a:r>
          </a:p>
        </p:txBody>
      </p:sp>
      <p:pic>
        <p:nvPicPr>
          <p:cNvPr id="4" name="Picture 3" descr="search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696" y="5246214"/>
            <a:ext cx="1909233" cy="1413933"/>
          </a:xfrm>
          <a:prstGeom prst="rect">
            <a:avLst/>
          </a:prstGeom>
        </p:spPr>
      </p:pic>
      <p:pic>
        <p:nvPicPr>
          <p:cNvPr id="6" name="Picture 5" descr="imgres-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227" y="5263148"/>
            <a:ext cx="1865067" cy="1397000"/>
          </a:xfrm>
          <a:prstGeom prst="rect">
            <a:avLst/>
          </a:prstGeom>
        </p:spPr>
      </p:pic>
      <p:pic>
        <p:nvPicPr>
          <p:cNvPr id="7" name="Picture 6" descr="images-2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24" y="4859868"/>
            <a:ext cx="1817301" cy="17833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750" y="5318176"/>
            <a:ext cx="1862847" cy="133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6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64347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Imports - Brazil 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36708" y="2072532"/>
            <a:ext cx="8143875" cy="6555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/>
              <a:buChar char="•"/>
            </a:pPr>
            <a:r>
              <a:rPr lang="en-US" sz="2000" b="1" dirty="0"/>
              <a:t>Crude</a:t>
            </a:r>
            <a:r>
              <a:rPr lang="en-US" sz="2000" dirty="0"/>
              <a:t> –   6.2% - Venezuela / </a:t>
            </a:r>
            <a:r>
              <a:rPr lang="en-US" sz="2000" b="1" dirty="0"/>
              <a:t>Automobiles</a:t>
            </a:r>
            <a:r>
              <a:rPr lang="en-US" sz="2000" dirty="0"/>
              <a:t> –   5.3% - Global</a:t>
            </a:r>
          </a:p>
          <a:p>
            <a:pPr marL="342900" lvl="0" indent="-342900">
              <a:buFont typeface="Arial"/>
              <a:buChar char="•"/>
            </a:pPr>
            <a:r>
              <a:rPr lang="en-US" sz="2000" b="1" dirty="0"/>
              <a:t>Gas</a:t>
            </a:r>
            <a:r>
              <a:rPr lang="en-US" sz="2000" dirty="0"/>
              <a:t> –   3.4% - Cars and transportation - United States</a:t>
            </a:r>
          </a:p>
          <a:p>
            <a:pPr marL="342900" lvl="0" indent="-342900">
              <a:buFont typeface="Arial"/>
              <a:buChar char="•"/>
            </a:pPr>
            <a:r>
              <a:rPr lang="en-US" sz="2000" b="1" dirty="0"/>
              <a:t>Auto Parts </a:t>
            </a:r>
            <a:r>
              <a:rPr lang="en-US" sz="2000" dirty="0"/>
              <a:t>–   2.8% - Global / </a:t>
            </a:r>
            <a:r>
              <a:rPr lang="en-US" sz="2000" b="1" dirty="0"/>
              <a:t>Drugs/Medicine </a:t>
            </a:r>
            <a:r>
              <a:rPr lang="en-US" sz="2000" dirty="0"/>
              <a:t>–   2.6% - US, Europe</a:t>
            </a:r>
          </a:p>
          <a:p>
            <a:pPr marL="342900" lvl="0" indent="-342900">
              <a:buFont typeface="Arial"/>
              <a:buChar char="•"/>
            </a:pPr>
            <a:r>
              <a:rPr lang="en-US" sz="2000" b="1" dirty="0"/>
              <a:t>Naphtha</a:t>
            </a:r>
            <a:r>
              <a:rPr lang="en-US" sz="2000" dirty="0"/>
              <a:t> –   2.1% - Petrochemical industry, plastics - United States</a:t>
            </a:r>
          </a:p>
          <a:p>
            <a:pPr marL="342900" lvl="0" indent="-342900">
              <a:buFont typeface="Arial"/>
              <a:buChar char="•"/>
            </a:pPr>
            <a:r>
              <a:rPr lang="en-US" sz="2000" b="1" dirty="0"/>
              <a:t>Electronic Components </a:t>
            </a:r>
            <a:r>
              <a:rPr lang="en-US" sz="2000" dirty="0"/>
              <a:t>–   1.9% - Cell phones, telecom, IT - China, Asia</a:t>
            </a:r>
          </a:p>
          <a:p>
            <a:pPr marL="342900" lvl="0" indent="-342900">
              <a:buFont typeface="Arial"/>
              <a:buChar char="•"/>
            </a:pPr>
            <a:r>
              <a:rPr lang="en-US" sz="2000" b="1" dirty="0"/>
              <a:t>Coal</a:t>
            </a:r>
            <a:r>
              <a:rPr lang="en-US" sz="2000" dirty="0"/>
              <a:t> –   1.9% - Steelmaking - US, Australia, Columbia</a:t>
            </a:r>
          </a:p>
          <a:p>
            <a:pPr marL="342900" lvl="0" indent="-342900">
              <a:buFont typeface="Arial"/>
              <a:buChar char="•"/>
            </a:pPr>
            <a:r>
              <a:rPr lang="en-US" sz="2000" b="1" dirty="0"/>
              <a:t>Reception and Transmission Parts </a:t>
            </a:r>
            <a:r>
              <a:rPr lang="en-US" sz="2000" dirty="0"/>
              <a:t>–   1.6% - Telecom - US, Europe, Asia</a:t>
            </a:r>
          </a:p>
          <a:p>
            <a:pPr marL="342900" lvl="0" indent="-342900">
              <a:buFont typeface="Arial"/>
              <a:buChar char="•"/>
            </a:pPr>
            <a:r>
              <a:rPr lang="en-US" sz="2000" b="1" dirty="0"/>
              <a:t>Potassium Chloride </a:t>
            </a:r>
            <a:r>
              <a:rPr lang="en-US" sz="2000" dirty="0"/>
              <a:t>–   1.4% - Fertilizer - China, Russia, US, North Africa</a:t>
            </a:r>
          </a:p>
          <a:p>
            <a:pPr marL="342900" lvl="0" indent="-342900">
              <a:buFont typeface="Arial"/>
              <a:buChar char="•"/>
            </a:pPr>
            <a:r>
              <a:rPr lang="en-US" sz="2000" b="1" dirty="0"/>
              <a:t>Domestic Production </a:t>
            </a:r>
            <a:r>
              <a:rPr lang="en-US" sz="2000" dirty="0"/>
              <a:t>and </a:t>
            </a:r>
            <a:r>
              <a:rPr lang="en-US" sz="2000" b="1" dirty="0"/>
              <a:t>High Import Tariffs, Protectionism </a:t>
            </a:r>
          </a:p>
          <a:p>
            <a:pPr marL="342900" lvl="0" indent="-342900">
              <a:buFont typeface="Arial"/>
              <a:buChar char="•"/>
            </a:pPr>
            <a:endParaRPr lang="en-US" sz="3600" b="1" dirty="0"/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/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72" y="5203165"/>
            <a:ext cx="1540934" cy="1310216"/>
          </a:xfrm>
          <a:prstGeom prst="rect">
            <a:avLst/>
          </a:prstGeo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36" y="5203165"/>
            <a:ext cx="1968904" cy="1310216"/>
          </a:xfrm>
          <a:prstGeom prst="rect">
            <a:avLst/>
          </a:prstGeom>
        </p:spPr>
      </p:pic>
      <p:pic>
        <p:nvPicPr>
          <p:cNvPr id="6" name="Picture 5" descr="images-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67" y="5201348"/>
            <a:ext cx="1761067" cy="12969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8733" y="5203166"/>
            <a:ext cx="1515534" cy="129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1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Exports </a:t>
            </a:r>
            <a:r>
              <a:rPr lang="mr-IN" sz="40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Argentina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6202" y="1668552"/>
            <a:ext cx="87700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2400" dirty="0"/>
          </a:p>
          <a:p>
            <a:pPr marL="285750" lvl="0" indent="-285750">
              <a:buFont typeface="Arial"/>
              <a:buChar char="•"/>
            </a:pPr>
            <a:r>
              <a:rPr lang="en-US" sz="2400" b="1" dirty="0"/>
              <a:t>One of the world’s largest agriculture producers - </a:t>
            </a:r>
            <a:r>
              <a:rPr lang="en-US" sz="2400" dirty="0"/>
              <a:t>Beef, corn, soybean, wheat plus Citrus fruit, grapes, honey, sorghum, squash, sunflower, yerba mate, fish and fish meal, wine 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Cars and Auto Parts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Crude, Natural Gas, Petrochemicals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Wood pulp, Leather, and Wool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Iron Ore and Steel, other minerals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Pharmaceuticals</a:t>
            </a:r>
          </a:p>
        </p:txBody>
      </p:sp>
      <p:pic>
        <p:nvPicPr>
          <p:cNvPr id="4" name="Picture 3" descr="35800_nuclearbrazi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92" y="5212485"/>
            <a:ext cx="2049066" cy="1391513"/>
          </a:xfrm>
          <a:prstGeom prst="rect">
            <a:avLst/>
          </a:prstGeom>
        </p:spPr>
      </p:pic>
      <p:pic>
        <p:nvPicPr>
          <p:cNvPr id="5" name="Picture 4" descr="Amazon-deforestation-Catt-01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920" y="5212485"/>
            <a:ext cx="1993907" cy="1391507"/>
          </a:xfrm>
          <a:prstGeom prst="rect">
            <a:avLst/>
          </a:prstGeom>
        </p:spPr>
      </p:pic>
      <p:pic>
        <p:nvPicPr>
          <p:cNvPr id="6" name="Picture 5" descr="images-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410" y="5212485"/>
            <a:ext cx="1968503" cy="1391513"/>
          </a:xfrm>
          <a:prstGeom prst="rect">
            <a:avLst/>
          </a:prstGeom>
        </p:spPr>
      </p:pic>
      <p:pic>
        <p:nvPicPr>
          <p:cNvPr id="7" name="Picture 6" descr="images-2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54" y="5212485"/>
            <a:ext cx="1904013" cy="139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9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64347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Imports - Argentina 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36708" y="1767732"/>
            <a:ext cx="814387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3600" b="1" dirty="0"/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Cars and Auto Parts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Electronics, telephones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Minerals and fertilizers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Finished plastics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Aircraft, ships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Beverages</a:t>
            </a:r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/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72" y="5203165"/>
            <a:ext cx="1540934" cy="1310216"/>
          </a:xfrm>
          <a:prstGeom prst="rect">
            <a:avLst/>
          </a:prstGeo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36" y="5203165"/>
            <a:ext cx="1968904" cy="1310216"/>
          </a:xfrm>
          <a:prstGeom prst="rect">
            <a:avLst/>
          </a:prstGeom>
        </p:spPr>
      </p:pic>
      <p:pic>
        <p:nvPicPr>
          <p:cNvPr id="6" name="Picture 5" descr="images-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67" y="5201348"/>
            <a:ext cx="1761067" cy="12969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8733" y="5203166"/>
            <a:ext cx="1515534" cy="129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7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Exports/Imports </a:t>
            </a:r>
            <a:r>
              <a:rPr lang="mr-IN" sz="40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Peru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6202" y="1668552"/>
            <a:ext cx="87700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2400" dirty="0"/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Exports </a:t>
            </a:r>
            <a:r>
              <a:rPr lang="mr-IN" sz="2400" dirty="0"/>
              <a:t>–</a:t>
            </a:r>
            <a:r>
              <a:rPr lang="en-US" sz="2400" dirty="0"/>
              <a:t> Copper, Gold, Silver, Textiles, Wool, Chemicals, Fish Feed and Animal Meal, Fruits and Vegetables, Grains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Imports </a:t>
            </a:r>
            <a:r>
              <a:rPr lang="mr-IN" sz="2400" dirty="0"/>
              <a:t>–</a:t>
            </a:r>
            <a:r>
              <a:rPr lang="en-US" sz="2400" dirty="0"/>
              <a:t> Refined Oil, Crude Oil, Cars, Broadcasting Equipment, Computers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Free Trade Agreements with the US and Andean Region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Big promotional efforts on exports and increased trade with the US and now Asia </a:t>
            </a:r>
            <a:r>
              <a:rPr lang="mr-IN" sz="2400" dirty="0"/>
              <a:t>–</a:t>
            </a:r>
            <a:r>
              <a:rPr lang="en-US" sz="2400" dirty="0"/>
              <a:t> absence of TTP</a:t>
            </a:r>
          </a:p>
        </p:txBody>
      </p:sp>
      <p:pic>
        <p:nvPicPr>
          <p:cNvPr id="4" name="Picture 3" descr="35800_nuclearbrazi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92" y="5212485"/>
            <a:ext cx="2049066" cy="1391513"/>
          </a:xfrm>
          <a:prstGeom prst="rect">
            <a:avLst/>
          </a:prstGeom>
        </p:spPr>
      </p:pic>
      <p:pic>
        <p:nvPicPr>
          <p:cNvPr id="5" name="Picture 4" descr="Amazon-deforestation-Catt-01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920" y="5212485"/>
            <a:ext cx="1993907" cy="1391507"/>
          </a:xfrm>
          <a:prstGeom prst="rect">
            <a:avLst/>
          </a:prstGeom>
        </p:spPr>
      </p:pic>
      <p:pic>
        <p:nvPicPr>
          <p:cNvPr id="6" name="Picture 5" descr="images-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410" y="5212485"/>
            <a:ext cx="1968503" cy="1391513"/>
          </a:xfrm>
          <a:prstGeom prst="rect">
            <a:avLst/>
          </a:prstGeom>
        </p:spPr>
      </p:pic>
      <p:pic>
        <p:nvPicPr>
          <p:cNvPr id="7" name="Picture 6" descr="images-2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54" y="5212485"/>
            <a:ext cx="1904013" cy="139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9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600" dirty="0">
                <a:latin typeface="Calibri" charset="0"/>
                <a:ea typeface="ＭＳ Ｐゴシック" charset="0"/>
                <a:cs typeface="ＭＳ Ｐゴシック" charset="0"/>
              </a:rPr>
              <a:t>Major Economies of LA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3490" name="Rectangle 3"/>
          <p:cNvSpPr>
            <a:spLocks noGrp="1" noChangeArrowheads="1"/>
          </p:cNvSpPr>
          <p:nvPr>
            <p:ph idx="1"/>
          </p:nvPr>
        </p:nvSpPr>
        <p:spPr>
          <a:xfrm>
            <a:off x="-668132" y="1254367"/>
            <a:ext cx="8132713" cy="4373314"/>
          </a:xfrm>
        </p:spPr>
        <p:txBody>
          <a:bodyPr>
            <a:normAutofit/>
          </a:bodyPr>
          <a:lstStyle/>
          <a:p>
            <a:pPr marL="810584" indent="-810584">
              <a:lnSpc>
                <a:spcPct val="90000"/>
              </a:lnSpc>
              <a:buFont typeface="Wingdings" charset="0"/>
              <a:buAutoNum type="romanUcPeriod"/>
            </a:pPr>
            <a:endParaRPr lang="en-US" sz="36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810584" indent="-810584">
              <a:lnSpc>
                <a:spcPct val="90000"/>
              </a:lnSpc>
              <a:buFont typeface="Wingdings" charset="0"/>
              <a:buAutoNum type="romanUcPeriod"/>
            </a:pPr>
            <a:endParaRPr lang="en-US" sz="36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810584" indent="-810584">
              <a:lnSpc>
                <a:spcPct val="90000"/>
              </a:lnSpc>
              <a:buNone/>
            </a:pPr>
            <a:endParaRPr lang="en-US" sz="2800" i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6"/>
          <p:cNvSpPr>
            <a:spLocks/>
          </p:cNvSpPr>
          <p:nvPr/>
        </p:nvSpPr>
        <p:spPr bwMode="auto">
          <a:xfrm>
            <a:off x="-2964556" y="7827942"/>
            <a:ext cx="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7467" y="1625593"/>
            <a:ext cx="7755467" cy="4185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endParaRPr lang="en-US" sz="3600" b="1" dirty="0"/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600" b="1" dirty="0"/>
              <a:t>Brazil / Argentina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600" b="1" dirty="0"/>
              <a:t>Peru / Chile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600" b="1" dirty="0"/>
              <a:t>Colombia / Panama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600" b="1" dirty="0"/>
              <a:t>Venezuela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600" b="1" dirty="0"/>
              <a:t>Mexico</a:t>
            </a:r>
          </a:p>
        </p:txBody>
      </p:sp>
      <p:pic>
        <p:nvPicPr>
          <p:cNvPr id="6" name="Picture 5" descr="Map-Latin_America_and_Caribbea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00" y="2232269"/>
            <a:ext cx="3601720" cy="415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9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64347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Exports/Imports - Chile 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36708" y="2072532"/>
            <a:ext cx="8143875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/>
              <a:buChar char="•"/>
            </a:pPr>
            <a:r>
              <a:rPr lang="en-US" sz="2200" dirty="0"/>
              <a:t>Exports </a:t>
            </a:r>
            <a:r>
              <a:rPr lang="mr-IN" sz="2200" dirty="0"/>
              <a:t>–</a:t>
            </a:r>
            <a:r>
              <a:rPr lang="en-US" sz="2200" dirty="0"/>
              <a:t> Copper, Fruits and Vegetables, Fish and Fish Products, Paper and Pulp, Lumber, Wine, Chemicals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Imports </a:t>
            </a:r>
            <a:r>
              <a:rPr lang="mr-IN" sz="2200" dirty="0"/>
              <a:t>–</a:t>
            </a:r>
            <a:r>
              <a:rPr lang="en-US" sz="2200" dirty="0"/>
              <a:t> Fuel </a:t>
            </a:r>
            <a:r>
              <a:rPr lang="mr-IN" sz="2200" dirty="0"/>
              <a:t>–</a:t>
            </a:r>
            <a:r>
              <a:rPr lang="en-US" sz="2200" dirty="0"/>
              <a:t> Crude and Refined, Aircraft, Petroleum Products, Computers, Telecommunications Equipment, Industrial Equipment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Strong Free Trade Agreements with the US and countries in Asia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Big investment in IT and new industries </a:t>
            </a:r>
            <a:r>
              <a:rPr lang="mr-IN" sz="2200" dirty="0"/>
              <a:t>–</a:t>
            </a:r>
            <a:r>
              <a:rPr lang="en-US" sz="2200" dirty="0"/>
              <a:t> banking, applications, services, trade logistics</a:t>
            </a:r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/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72" y="5203165"/>
            <a:ext cx="1540934" cy="1310216"/>
          </a:xfrm>
          <a:prstGeom prst="rect">
            <a:avLst/>
          </a:prstGeo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36" y="5203165"/>
            <a:ext cx="1968904" cy="1310216"/>
          </a:xfrm>
          <a:prstGeom prst="rect">
            <a:avLst/>
          </a:prstGeom>
        </p:spPr>
      </p:pic>
      <p:pic>
        <p:nvPicPr>
          <p:cNvPr id="6" name="Picture 5" descr="images-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67" y="5201348"/>
            <a:ext cx="1761067" cy="12969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8733" y="5203166"/>
            <a:ext cx="1515534" cy="129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6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Exports/Imports </a:t>
            </a:r>
            <a:r>
              <a:rPr lang="mr-IN" sz="40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Colombia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6202" y="1820952"/>
            <a:ext cx="87700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2400" dirty="0"/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Exports </a:t>
            </a:r>
            <a:r>
              <a:rPr lang="mr-IN" sz="2400" dirty="0"/>
              <a:t>–</a:t>
            </a:r>
            <a:r>
              <a:rPr lang="en-US" sz="2400" dirty="0"/>
              <a:t> Oil, Coal, Flowers, Coffee, Nickel, Gold, Bananas, Tropical Fruits, Textiles, Clothing, Car Parts, Light Manufacturing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Imports </a:t>
            </a:r>
            <a:r>
              <a:rPr lang="mr-IN" sz="2400" dirty="0"/>
              <a:t>–</a:t>
            </a:r>
            <a:r>
              <a:rPr lang="en-US" sz="2400" dirty="0"/>
              <a:t> Machinery, Electronics, Vehicles, Organic Chemicals, Plastics, Medical Equipment, Steel and Building Products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Drug Trade </a:t>
            </a:r>
            <a:r>
              <a:rPr lang="mr-IN" sz="2400" dirty="0"/>
              <a:t>–</a:t>
            </a:r>
            <a:r>
              <a:rPr lang="en-US" sz="2400" dirty="0"/>
              <a:t> 20% down to 1 </a:t>
            </a:r>
            <a:r>
              <a:rPr lang="mr-IN" sz="2400" dirty="0"/>
              <a:t>–</a:t>
            </a:r>
            <a:r>
              <a:rPr lang="en-US" sz="2400" dirty="0"/>
              <a:t> 2%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Big investments in Education, Innovation, and IT </a:t>
            </a:r>
            <a:r>
              <a:rPr lang="mr-IN" sz="2400" dirty="0"/>
              <a:t>–</a:t>
            </a:r>
            <a:r>
              <a:rPr lang="en-US" sz="2400" dirty="0"/>
              <a:t> Medellin</a:t>
            </a:r>
          </a:p>
          <a:p>
            <a:pPr marL="285750" lvl="0" indent="-285750">
              <a:buFont typeface="Arial"/>
              <a:buChar char="•"/>
            </a:pPr>
            <a:r>
              <a:rPr lang="en-US" sz="2400" dirty="0"/>
              <a:t>Trade Agreements with US</a:t>
            </a:r>
          </a:p>
        </p:txBody>
      </p:sp>
      <p:pic>
        <p:nvPicPr>
          <p:cNvPr id="4" name="Picture 3" descr="35800_nuclearbrazi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92" y="5212485"/>
            <a:ext cx="2049066" cy="1391513"/>
          </a:xfrm>
          <a:prstGeom prst="rect">
            <a:avLst/>
          </a:prstGeom>
        </p:spPr>
      </p:pic>
      <p:pic>
        <p:nvPicPr>
          <p:cNvPr id="5" name="Picture 4" descr="Amazon-deforestation-Catt-01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920" y="5212485"/>
            <a:ext cx="1993907" cy="1391507"/>
          </a:xfrm>
          <a:prstGeom prst="rect">
            <a:avLst/>
          </a:prstGeom>
        </p:spPr>
      </p:pic>
      <p:pic>
        <p:nvPicPr>
          <p:cNvPr id="6" name="Picture 5" descr="images-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410" y="5212485"/>
            <a:ext cx="1968503" cy="1391513"/>
          </a:xfrm>
          <a:prstGeom prst="rect">
            <a:avLst/>
          </a:prstGeom>
        </p:spPr>
      </p:pic>
      <p:pic>
        <p:nvPicPr>
          <p:cNvPr id="7" name="Picture 6" descr="images-2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54" y="5212485"/>
            <a:ext cx="1904013" cy="139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9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64347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Exports/Imports - Panama 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36708" y="2072532"/>
            <a:ext cx="831519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/>
              <a:buChar char="•"/>
            </a:pPr>
            <a:r>
              <a:rPr lang="en-US" sz="2400" dirty="0"/>
              <a:t>Exports </a:t>
            </a:r>
            <a:r>
              <a:rPr lang="mr-IN" sz="2400" dirty="0"/>
              <a:t>–</a:t>
            </a:r>
            <a:r>
              <a:rPr lang="en-US" sz="2400" dirty="0"/>
              <a:t> Auto / Aircraft spare parts, Cement, Drinks, Adhesives, Textiles, Sugar, Shrimp, Coffee, Bananas, Tourism</a:t>
            </a:r>
          </a:p>
          <a:p>
            <a:pPr marL="342900" lvl="0" indent="-342900">
              <a:buFont typeface="Arial"/>
              <a:buChar char="•"/>
            </a:pPr>
            <a:r>
              <a:rPr lang="en-US" sz="2400" dirty="0"/>
              <a:t>Imports </a:t>
            </a:r>
            <a:r>
              <a:rPr lang="mr-IN" sz="2400" dirty="0"/>
              <a:t>–</a:t>
            </a:r>
            <a:r>
              <a:rPr lang="en-US" sz="2400" dirty="0"/>
              <a:t> Chemicals, Pharmaceuticals, Electronics, Clothing, Footwear, Fuel</a:t>
            </a:r>
          </a:p>
          <a:p>
            <a:pPr marL="342900" lvl="0" indent="-342900">
              <a:buFont typeface="Arial"/>
              <a:buChar char="•"/>
            </a:pPr>
            <a:r>
              <a:rPr lang="en-US" sz="2400" dirty="0"/>
              <a:t>The Panama Canal brings in 50 Billion USD in revenue per year - Banking and logistics are major supporting industries to the Canal and economy of Panama</a:t>
            </a:r>
          </a:p>
          <a:p>
            <a:pPr marL="342900" lvl="0" indent="-342900">
              <a:buFont typeface="Arial"/>
              <a:buChar char="•"/>
            </a:pPr>
            <a:endParaRPr lang="en-US" sz="2400" b="1" dirty="0"/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/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72" y="5203165"/>
            <a:ext cx="1540934" cy="1310216"/>
          </a:xfrm>
          <a:prstGeom prst="rect">
            <a:avLst/>
          </a:prstGeo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36" y="5203165"/>
            <a:ext cx="1968904" cy="1310216"/>
          </a:xfrm>
          <a:prstGeom prst="rect">
            <a:avLst/>
          </a:prstGeom>
        </p:spPr>
      </p:pic>
      <p:pic>
        <p:nvPicPr>
          <p:cNvPr id="6" name="Picture 5" descr="images-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67" y="5201348"/>
            <a:ext cx="1761067" cy="12969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8733" y="5203166"/>
            <a:ext cx="1515534" cy="129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Exports/Imports </a:t>
            </a:r>
            <a:r>
              <a:rPr lang="mr-IN" sz="40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Venezuela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6202" y="1630452"/>
            <a:ext cx="8770066" cy="3170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2400" dirty="0"/>
          </a:p>
          <a:p>
            <a:pPr marL="285750" lvl="0" indent="-285750">
              <a:buFont typeface="Arial"/>
              <a:buChar char="•"/>
            </a:pPr>
            <a:r>
              <a:rPr lang="en-US" sz="2200" dirty="0"/>
              <a:t>Oil Oil Oil </a:t>
            </a:r>
            <a:r>
              <a:rPr lang="mr-IN" sz="2200" dirty="0"/>
              <a:t>–</a:t>
            </a:r>
            <a:r>
              <a:rPr lang="en-US" sz="2200" dirty="0"/>
              <a:t> over 90% of exports are crude and refined oil, but oil is dirty and more expensive to refine – Valero and Citgo </a:t>
            </a:r>
          </a:p>
          <a:p>
            <a:pPr marL="285750" lvl="0" indent="-285750">
              <a:buFont typeface="Arial"/>
              <a:buChar char="•"/>
            </a:pPr>
            <a:r>
              <a:rPr lang="en-US" sz="2200" dirty="0"/>
              <a:t>More exports </a:t>
            </a:r>
            <a:r>
              <a:rPr lang="mr-IN" sz="2200" dirty="0"/>
              <a:t>–</a:t>
            </a:r>
            <a:r>
              <a:rPr lang="en-US" sz="2200" dirty="0"/>
              <a:t> Gold, Iron Ore, Rice, Fish, Tropical Fruit, Coffee, Beef, Pork</a:t>
            </a:r>
          </a:p>
          <a:p>
            <a:pPr marL="285750" lvl="0" indent="-285750">
              <a:buFont typeface="Arial"/>
              <a:buChar char="•"/>
            </a:pPr>
            <a:r>
              <a:rPr lang="en-US" sz="2200" dirty="0"/>
              <a:t>Imports </a:t>
            </a:r>
            <a:r>
              <a:rPr lang="mr-IN" sz="2200" dirty="0"/>
              <a:t>–</a:t>
            </a:r>
            <a:r>
              <a:rPr lang="en-US" sz="2200" dirty="0"/>
              <a:t> 2/3 of food imported </a:t>
            </a:r>
            <a:r>
              <a:rPr lang="mr-IN" sz="2200" dirty="0"/>
              <a:t>–</a:t>
            </a:r>
            <a:r>
              <a:rPr lang="en-US" sz="2200" dirty="0"/>
              <a:t> agriculture and livestock, chemical products, manufactured goods, machinery, transportation equipment</a:t>
            </a:r>
          </a:p>
          <a:p>
            <a:pPr marL="285750" lvl="0" indent="-285750">
              <a:buFont typeface="Arial"/>
              <a:buChar char="•"/>
            </a:pPr>
            <a:r>
              <a:rPr lang="en-US" sz="2200" dirty="0"/>
              <a:t>Domestically produced products but prices are low </a:t>
            </a:r>
            <a:r>
              <a:rPr lang="mr-IN" sz="2200" dirty="0"/>
              <a:t>–</a:t>
            </a:r>
            <a:r>
              <a:rPr lang="en-US" sz="2200" dirty="0"/>
              <a:t> Communism</a:t>
            </a:r>
          </a:p>
          <a:p>
            <a:pPr marL="285750" lvl="0" indent="-285750">
              <a:buFont typeface="Arial"/>
              <a:buChar char="•"/>
            </a:pPr>
            <a:r>
              <a:rPr lang="en-US" sz="2200" dirty="0"/>
              <a:t>Economy and political system in Free Fall</a:t>
            </a:r>
          </a:p>
        </p:txBody>
      </p:sp>
      <p:pic>
        <p:nvPicPr>
          <p:cNvPr id="4" name="Picture 3" descr="35800_nuclearbrazi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92" y="5212485"/>
            <a:ext cx="2049066" cy="1391513"/>
          </a:xfrm>
          <a:prstGeom prst="rect">
            <a:avLst/>
          </a:prstGeom>
        </p:spPr>
      </p:pic>
      <p:pic>
        <p:nvPicPr>
          <p:cNvPr id="5" name="Picture 4" descr="Amazon-deforestation-Catt-01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920" y="5212485"/>
            <a:ext cx="1993907" cy="1391507"/>
          </a:xfrm>
          <a:prstGeom prst="rect">
            <a:avLst/>
          </a:prstGeom>
        </p:spPr>
      </p:pic>
      <p:pic>
        <p:nvPicPr>
          <p:cNvPr id="6" name="Picture 5" descr="images-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410" y="5212485"/>
            <a:ext cx="1968503" cy="1391513"/>
          </a:xfrm>
          <a:prstGeom prst="rect">
            <a:avLst/>
          </a:prstGeom>
        </p:spPr>
      </p:pic>
      <p:pic>
        <p:nvPicPr>
          <p:cNvPr id="7" name="Picture 6" descr="images-2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54" y="5212485"/>
            <a:ext cx="1904013" cy="139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31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64347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Exports - Mexico 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36708" y="2123332"/>
            <a:ext cx="814387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/>
              <a:buChar char="•"/>
            </a:pPr>
            <a:r>
              <a:rPr lang="en-US" sz="2200" dirty="0"/>
              <a:t>Crude oil, Petrochemicals, Plastics, Minerals, Gems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Vehicles and cars, Electrical machinery and heavy machinery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Furniture, bedding, lighting, prefab construction materials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Medical Equipment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Vegetables </a:t>
            </a:r>
            <a:r>
              <a:rPr lang="mr-IN" sz="2200" dirty="0"/>
              <a:t>–</a:t>
            </a:r>
            <a:r>
              <a:rPr lang="en-US" sz="2200" dirty="0"/>
              <a:t> tomatoes, avocados, other fresh fruits &amp; vegetables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Alcoholic Beverages, Rubber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Snack Foods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Processed Fruits and Vegetables</a:t>
            </a:r>
          </a:p>
          <a:p>
            <a:pPr lvl="0"/>
            <a:r>
              <a:rPr lang="en-US" sz="2000" b="1" dirty="0"/>
              <a:t> </a:t>
            </a:r>
            <a:endParaRPr lang="en-US" sz="3600" b="1" dirty="0"/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/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72" y="5203165"/>
            <a:ext cx="1540934" cy="1310216"/>
          </a:xfrm>
          <a:prstGeom prst="rect">
            <a:avLst/>
          </a:prstGeo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36" y="5203165"/>
            <a:ext cx="1968904" cy="1310216"/>
          </a:xfrm>
          <a:prstGeom prst="rect">
            <a:avLst/>
          </a:prstGeom>
        </p:spPr>
      </p:pic>
      <p:pic>
        <p:nvPicPr>
          <p:cNvPr id="6" name="Picture 5" descr="images-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67" y="5201348"/>
            <a:ext cx="1761067" cy="12969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8733" y="5203166"/>
            <a:ext cx="1515534" cy="129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6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64347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Imports - Mexico 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36708" y="2072532"/>
            <a:ext cx="814387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/>
              <a:buChar char="•"/>
            </a:pPr>
            <a:r>
              <a:rPr lang="en-US" sz="2200" dirty="0"/>
              <a:t>Machinery </a:t>
            </a:r>
            <a:r>
              <a:rPr lang="mr-IN" sz="2200" dirty="0"/>
              <a:t>–</a:t>
            </a:r>
            <a:r>
              <a:rPr lang="en-US" sz="2200" dirty="0"/>
              <a:t> electronics and industrial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Computers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Vehicles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Oil and Gas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Medical Equipment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Plastics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½ Trillion in Trade with US and Canada </a:t>
            </a:r>
            <a:r>
              <a:rPr lang="mr-IN" sz="2200" dirty="0"/>
              <a:t>–</a:t>
            </a:r>
            <a:r>
              <a:rPr lang="en-US" sz="2200" dirty="0"/>
              <a:t> USMCA</a:t>
            </a:r>
          </a:p>
          <a:p>
            <a:pPr marL="342900" lvl="0" indent="-342900">
              <a:buFont typeface="Arial"/>
              <a:buChar char="•"/>
            </a:pPr>
            <a:r>
              <a:rPr lang="en-US" sz="2200" dirty="0"/>
              <a:t>Drug trade = 60 billion plus </a:t>
            </a:r>
            <a:r>
              <a:rPr lang="mr-IN" sz="2200" dirty="0"/>
              <a:t>–</a:t>
            </a:r>
            <a:r>
              <a:rPr lang="en-US" sz="2200" dirty="0"/>
              <a:t> from Colombia to Mexico</a:t>
            </a:r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/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72" y="5203165"/>
            <a:ext cx="1540934" cy="1310216"/>
          </a:xfrm>
          <a:prstGeom prst="rect">
            <a:avLst/>
          </a:prstGeo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36" y="5203165"/>
            <a:ext cx="1968904" cy="1310216"/>
          </a:xfrm>
          <a:prstGeom prst="rect">
            <a:avLst/>
          </a:prstGeom>
        </p:spPr>
      </p:pic>
      <p:pic>
        <p:nvPicPr>
          <p:cNvPr id="6" name="Picture 5" descr="images-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67" y="5201348"/>
            <a:ext cx="1761067" cy="12969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8733" y="5203166"/>
            <a:ext cx="1515534" cy="129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7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Multinationals</a:t>
            </a:r>
          </a:p>
        </p:txBody>
      </p:sp>
      <p:pic>
        <p:nvPicPr>
          <p:cNvPr id="18" name="Content Placeholder 17" descr="search-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2" b="22502"/>
          <a:stretch>
            <a:fillRect/>
          </a:stretch>
        </p:blipFill>
        <p:spPr>
          <a:xfrm>
            <a:off x="5037658" y="4114800"/>
            <a:ext cx="1473200" cy="810203"/>
          </a:xfrm>
        </p:spPr>
      </p:pic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32" y="3277487"/>
            <a:ext cx="2421466" cy="686082"/>
          </a:xfrm>
          <a:prstGeom prst="rect">
            <a:avLst/>
          </a:prstGeom>
        </p:spPr>
      </p:pic>
      <p:pic>
        <p:nvPicPr>
          <p:cNvPr id="8" name="Picture 7" descr="imgres-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21" y="5301931"/>
            <a:ext cx="1761079" cy="1556069"/>
          </a:xfrm>
          <a:prstGeom prst="rect">
            <a:avLst/>
          </a:prstGeom>
        </p:spPr>
      </p:pic>
      <p:pic>
        <p:nvPicPr>
          <p:cNvPr id="9" name="Picture 8" descr="imgres-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126" y="3658320"/>
            <a:ext cx="1591733" cy="1100796"/>
          </a:xfrm>
          <a:prstGeom prst="rect">
            <a:avLst/>
          </a:prstGeom>
        </p:spPr>
      </p:pic>
      <p:pic>
        <p:nvPicPr>
          <p:cNvPr id="10" name="Picture 9" descr="imgres-3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3799853"/>
            <a:ext cx="1172634" cy="1388945"/>
          </a:xfrm>
          <a:prstGeom prst="rect">
            <a:avLst/>
          </a:prstGeom>
        </p:spPr>
      </p:pic>
      <p:pic>
        <p:nvPicPr>
          <p:cNvPr id="11" name="Picture 10" descr="imgres-4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913" y="2035142"/>
            <a:ext cx="1540020" cy="1396459"/>
          </a:xfrm>
          <a:prstGeom prst="rect">
            <a:avLst/>
          </a:prstGeom>
        </p:spPr>
      </p:pic>
      <p:pic>
        <p:nvPicPr>
          <p:cNvPr id="12" name="Picture 11" descr="imgres-5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913" y="4983623"/>
            <a:ext cx="1405466" cy="819855"/>
          </a:xfrm>
          <a:prstGeom prst="rect">
            <a:avLst/>
          </a:prstGeom>
        </p:spPr>
      </p:pic>
      <p:pic>
        <p:nvPicPr>
          <p:cNvPr id="14" name="Picture 13" descr="imgres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67" y="2034156"/>
            <a:ext cx="1117601" cy="1243331"/>
          </a:xfrm>
          <a:prstGeom prst="rect">
            <a:avLst/>
          </a:prstGeom>
        </p:spPr>
      </p:pic>
      <p:pic>
        <p:nvPicPr>
          <p:cNvPr id="16" name="Picture 15" descr="imgres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7" y="3287669"/>
            <a:ext cx="1879600" cy="1125802"/>
          </a:xfrm>
          <a:prstGeom prst="rect">
            <a:avLst/>
          </a:prstGeom>
        </p:spPr>
      </p:pic>
      <p:pic>
        <p:nvPicPr>
          <p:cNvPr id="17" name="Picture 16" descr="search-1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666" y="3872689"/>
            <a:ext cx="1168400" cy="909566"/>
          </a:xfrm>
          <a:prstGeom prst="rect">
            <a:avLst/>
          </a:prstGeom>
        </p:spPr>
      </p:pic>
      <p:pic>
        <p:nvPicPr>
          <p:cNvPr id="19" name="Picture 18" descr="search-3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397" y="2874919"/>
            <a:ext cx="2269065" cy="1113363"/>
          </a:xfrm>
          <a:prstGeom prst="rect">
            <a:avLst/>
          </a:prstGeom>
        </p:spPr>
      </p:pic>
      <p:pic>
        <p:nvPicPr>
          <p:cNvPr id="20" name="Picture 19" descr="search-4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90" y="5804745"/>
            <a:ext cx="2370576" cy="884332"/>
          </a:xfrm>
          <a:prstGeom prst="rect">
            <a:avLst/>
          </a:prstGeom>
        </p:spPr>
      </p:pic>
      <p:pic>
        <p:nvPicPr>
          <p:cNvPr id="21" name="Picture 20" descr="search-5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2" y="2032493"/>
            <a:ext cx="1743085" cy="1212145"/>
          </a:xfrm>
          <a:prstGeom prst="rect">
            <a:avLst/>
          </a:prstGeom>
        </p:spPr>
      </p:pic>
      <p:pic>
        <p:nvPicPr>
          <p:cNvPr id="22" name="Picture 21" descr="search-6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258" y="5416848"/>
            <a:ext cx="1710267" cy="1017817"/>
          </a:xfrm>
          <a:prstGeom prst="rect">
            <a:avLst/>
          </a:prstGeom>
        </p:spPr>
      </p:pic>
      <p:pic>
        <p:nvPicPr>
          <p:cNvPr id="24" name="Picture 23" descr="search-7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546" y="3877725"/>
            <a:ext cx="1286933" cy="1286933"/>
          </a:xfrm>
          <a:prstGeom prst="rect">
            <a:avLst/>
          </a:prstGeom>
        </p:spPr>
      </p:pic>
      <p:pic>
        <p:nvPicPr>
          <p:cNvPr id="26" name="Picture 25" descr="search-8.jp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66" y="2372816"/>
            <a:ext cx="1016000" cy="1016000"/>
          </a:xfrm>
          <a:prstGeom prst="rect">
            <a:avLst/>
          </a:prstGeom>
        </p:spPr>
      </p:pic>
      <p:pic>
        <p:nvPicPr>
          <p:cNvPr id="28" name="Picture 27" descr="search-9.jp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832" y="4843779"/>
            <a:ext cx="1155700" cy="927100"/>
          </a:xfrm>
          <a:prstGeom prst="rect">
            <a:avLst/>
          </a:prstGeom>
        </p:spPr>
      </p:pic>
      <p:pic>
        <p:nvPicPr>
          <p:cNvPr id="29" name="Picture 28" descr="search-10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68" y="5341163"/>
            <a:ext cx="1337733" cy="1044857"/>
          </a:xfrm>
          <a:prstGeom prst="rect">
            <a:avLst/>
          </a:prstGeom>
        </p:spPr>
      </p:pic>
      <p:pic>
        <p:nvPicPr>
          <p:cNvPr id="30" name="Picture 29" descr="search-11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744" y="2051089"/>
            <a:ext cx="2859722" cy="795866"/>
          </a:xfrm>
          <a:prstGeom prst="rect">
            <a:avLst/>
          </a:prstGeom>
        </p:spPr>
      </p:pic>
      <p:pic>
        <p:nvPicPr>
          <p:cNvPr id="31" name="Picture 30" descr="search-12.jp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9" y="5535017"/>
            <a:ext cx="1343898" cy="1001663"/>
          </a:xfrm>
          <a:prstGeom prst="rect">
            <a:avLst/>
          </a:prstGeom>
        </p:spPr>
      </p:pic>
      <p:pic>
        <p:nvPicPr>
          <p:cNvPr id="32" name="Picture 31" descr="search.jp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35" y="4131733"/>
            <a:ext cx="1322932" cy="140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112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071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Trading Partners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6331" y="1884317"/>
            <a:ext cx="8143875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0238" lvl="0" indent="-342900">
              <a:buFontTx/>
              <a:buChar char="-"/>
            </a:pPr>
            <a:endParaRPr lang="en-US" sz="2400" dirty="0"/>
          </a:p>
          <a:p>
            <a:pPr marL="630238" lvl="0" indent="-342900">
              <a:buFontTx/>
              <a:buChar char="-"/>
            </a:pPr>
            <a:endParaRPr lang="en-US" sz="2400" dirty="0"/>
          </a:p>
          <a:p>
            <a:pPr marL="630238" lvl="0" indent="-342900">
              <a:buFontTx/>
              <a:buChar char="-"/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38470" y="1832120"/>
            <a:ext cx="849946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sz="2800" dirty="0"/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Brazil </a:t>
            </a:r>
            <a:r>
              <a:rPr lang="mr-IN" sz="2400" dirty="0"/>
              <a:t>–</a:t>
            </a:r>
            <a:r>
              <a:rPr lang="en-US" sz="2400" dirty="0"/>
              <a:t> China, US, Argentina, Chile, Peru, Mexico, EU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Argentina </a:t>
            </a:r>
            <a:r>
              <a:rPr lang="mr-IN" sz="2400" dirty="0"/>
              <a:t>–</a:t>
            </a:r>
            <a:r>
              <a:rPr lang="en-US" sz="2400" dirty="0"/>
              <a:t> US, Germany, Brazil, Chile, Mexico, EU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Peru </a:t>
            </a:r>
            <a:r>
              <a:rPr lang="mr-IN" sz="2400" dirty="0"/>
              <a:t>–</a:t>
            </a:r>
            <a:r>
              <a:rPr lang="en-US" sz="2400" dirty="0"/>
              <a:t> US, China, Brazil, Chile, EU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Chile </a:t>
            </a:r>
            <a:r>
              <a:rPr lang="mr-IN" sz="2400" dirty="0"/>
              <a:t>–</a:t>
            </a:r>
            <a:r>
              <a:rPr lang="en-US" sz="2400" dirty="0"/>
              <a:t> China, US, Japan, Brazil, South Korea, Holland, Italy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Colombia </a:t>
            </a:r>
            <a:r>
              <a:rPr lang="mr-IN" sz="2400" dirty="0"/>
              <a:t>–</a:t>
            </a:r>
            <a:r>
              <a:rPr lang="en-US" sz="2400" dirty="0"/>
              <a:t> US, Mexico, Venezuela, Brazil, China, Ecuador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Peru </a:t>
            </a:r>
            <a:r>
              <a:rPr lang="mr-IN" sz="2400" dirty="0"/>
              <a:t>–</a:t>
            </a:r>
            <a:r>
              <a:rPr lang="en-US" sz="2400" dirty="0"/>
              <a:t> US, Canada, Costa Rica, Holland, Hong Kong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Venezuela </a:t>
            </a:r>
            <a:r>
              <a:rPr lang="mr-IN" sz="2400" dirty="0"/>
              <a:t>–</a:t>
            </a:r>
            <a:r>
              <a:rPr lang="en-US" sz="2400" dirty="0"/>
              <a:t> US, China, Brazil, Colombia, Mexico, Argentina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Mexico </a:t>
            </a:r>
            <a:r>
              <a:rPr lang="mr-IN" sz="2400" dirty="0"/>
              <a:t>–</a:t>
            </a:r>
            <a:r>
              <a:rPr lang="en-US" sz="2400" dirty="0"/>
              <a:t> US, Canada, Germany, China, Brazil, Colombia</a:t>
            </a:r>
          </a:p>
          <a:p>
            <a:pPr algn="ctr"/>
            <a:endParaRPr lang="en-US" sz="2400" b="1" dirty="0"/>
          </a:p>
          <a:p>
            <a:pPr algn="ctr"/>
            <a:r>
              <a:rPr lang="en-US" sz="3200" b="1" dirty="0"/>
              <a:t>Do you see any patterns?</a:t>
            </a:r>
          </a:p>
        </p:txBody>
      </p:sp>
    </p:spTree>
    <p:extLst>
      <p:ext uri="{BB962C8B-B14F-4D97-AF65-F5344CB8AC3E}">
        <p14:creationId xmlns:p14="http://schemas.microsoft.com/office/powerpoint/2010/main" val="148747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Structural Challenges in Latin America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900"/>
            <a:ext cx="8229600" cy="49530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3600" dirty="0"/>
              <a:t>Reliance on Commodities - O&amp;G, Mining, Agriculture</a:t>
            </a:r>
          </a:p>
          <a:p>
            <a:r>
              <a:rPr lang="en-US" sz="3600" dirty="0"/>
              <a:t>Protectionism vs. Free Trade </a:t>
            </a:r>
          </a:p>
          <a:p>
            <a:r>
              <a:rPr lang="en-US" sz="3600" dirty="0"/>
              <a:t>Bureaucracy</a:t>
            </a:r>
          </a:p>
          <a:p>
            <a:r>
              <a:rPr lang="en-US" sz="3600" dirty="0"/>
              <a:t>Corruption at All Levels</a:t>
            </a:r>
          </a:p>
          <a:p>
            <a:r>
              <a:rPr lang="en-US" sz="3600" dirty="0"/>
              <a:t>Confidence and Foreign Direct Investment</a:t>
            </a:r>
          </a:p>
          <a:p>
            <a:r>
              <a:rPr lang="en-US" sz="3600" dirty="0"/>
              <a:t>Fiscal vs. Monetary Policies</a:t>
            </a:r>
          </a:p>
          <a:p>
            <a:r>
              <a:rPr lang="en-US" sz="3600" dirty="0"/>
              <a:t>Education, Training, Better Management and Logistics</a:t>
            </a:r>
          </a:p>
          <a:p>
            <a:r>
              <a:rPr lang="en-US" sz="3600" dirty="0"/>
              <a:t>Infrastructure</a:t>
            </a:r>
          </a:p>
          <a:p>
            <a:r>
              <a:rPr lang="en-US" sz="3600" dirty="0"/>
              <a:t>Private Sector Job Creation vs. Public Sector Job Dependency</a:t>
            </a:r>
          </a:p>
          <a:p>
            <a:r>
              <a:rPr lang="en-US" sz="3600" dirty="0"/>
              <a:t>Consistently low wages</a:t>
            </a:r>
          </a:p>
          <a:p>
            <a:r>
              <a:rPr lang="en-US" sz="3600" dirty="0"/>
              <a:t>Inequality and the Middle Class</a:t>
            </a:r>
          </a:p>
          <a:p>
            <a:r>
              <a:rPr lang="en-US" sz="3600" dirty="0"/>
              <a:t>Violence, Gangs, </a:t>
            </a:r>
            <a:r>
              <a:rPr lang="en-US" sz="3600" dirty="0" err="1"/>
              <a:t>Narco</a:t>
            </a:r>
            <a:r>
              <a:rPr lang="en-US" sz="3600" dirty="0"/>
              <a:t>-Trafficking</a:t>
            </a:r>
          </a:p>
          <a:p>
            <a:r>
              <a:rPr lang="en-US" sz="3600" dirty="0"/>
              <a:t>Consolidated Wealth, Political Power, and Education</a:t>
            </a:r>
          </a:p>
          <a:p>
            <a:r>
              <a:rPr lang="en-US" sz="3600" dirty="0"/>
              <a:t>Impact of Slavery </a:t>
            </a:r>
            <a:r>
              <a:rPr lang="mr-IN" sz="3600" dirty="0"/>
              <a:t>–</a:t>
            </a:r>
            <a:r>
              <a:rPr lang="en-US" sz="3600" dirty="0"/>
              <a:t> Past and Present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555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4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Breakout Rooms</a:t>
            </a:r>
          </a:p>
          <a:p>
            <a:r>
              <a:rPr lang="en-US" dirty="0"/>
              <a:t>Ag Activity – Answer Q’s</a:t>
            </a:r>
          </a:p>
          <a:p>
            <a:r>
              <a:rPr lang="en-US" dirty="0"/>
              <a:t>Brainstorm challenges and potential solutions in previous slide – pick 3 or 4</a:t>
            </a:r>
          </a:p>
          <a:p>
            <a:r>
              <a:rPr lang="en-US" dirty="0"/>
              <a:t>Present findings and ideas to class</a:t>
            </a:r>
          </a:p>
        </p:txBody>
      </p:sp>
    </p:spTree>
    <p:extLst>
      <p:ext uri="{BB962C8B-B14F-4D97-AF65-F5344CB8AC3E}">
        <p14:creationId xmlns:p14="http://schemas.microsoft.com/office/powerpoint/2010/main" val="1356056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452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Latin American 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6973" y="2184723"/>
            <a:ext cx="8260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Map-Latin_America_and_Caribbea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2232269"/>
            <a:ext cx="3601720" cy="415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9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4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Questions?</a:t>
            </a:r>
          </a:p>
          <a:p>
            <a:r>
              <a:rPr lang="en-US" dirty="0"/>
              <a:t>Let’s go to Challenges in Latin America slide and My Conclusions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7200" b="1" dirty="0"/>
              <a:t>?????</a:t>
            </a:r>
          </a:p>
        </p:txBody>
      </p:sp>
    </p:spTree>
    <p:extLst>
      <p:ext uri="{BB962C8B-B14F-4D97-AF65-F5344CB8AC3E}">
        <p14:creationId xmlns:p14="http://schemas.microsoft.com/office/powerpoint/2010/main" val="28350669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4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Start with Education </a:t>
            </a:r>
            <a:r>
              <a:rPr lang="mr-IN" dirty="0"/>
              <a:t>–</a:t>
            </a:r>
            <a:r>
              <a:rPr lang="en-US" dirty="0"/>
              <a:t> </a:t>
            </a:r>
          </a:p>
          <a:p>
            <a:pPr>
              <a:buFontTx/>
              <a:buChar char="-"/>
            </a:pPr>
            <a:r>
              <a:rPr lang="en-US" dirty="0"/>
              <a:t>Builds confidence and reduces inequality</a:t>
            </a:r>
          </a:p>
          <a:p>
            <a:pPr>
              <a:buFontTx/>
              <a:buChar char="-"/>
            </a:pPr>
            <a:r>
              <a:rPr lang="en-US" dirty="0"/>
              <a:t>Reduces crime/drugs/violence/corruption </a:t>
            </a:r>
          </a:p>
          <a:p>
            <a:pPr>
              <a:buFontTx/>
              <a:buChar char="-"/>
            </a:pPr>
            <a:r>
              <a:rPr lang="en-US" dirty="0"/>
              <a:t>Improves productivity </a:t>
            </a:r>
          </a:p>
          <a:p>
            <a:pPr>
              <a:buFontTx/>
              <a:buChar char="-"/>
            </a:pPr>
            <a:r>
              <a:rPr lang="en-US" dirty="0"/>
              <a:t>Helps create new jobs and companies</a:t>
            </a:r>
          </a:p>
        </p:txBody>
      </p:sp>
    </p:spTree>
    <p:extLst>
      <p:ext uri="{BB962C8B-B14F-4D97-AF65-F5344CB8AC3E}">
        <p14:creationId xmlns:p14="http://schemas.microsoft.com/office/powerpoint/2010/main" val="33919137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480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Diversify economies by reducing dependence on raw materials, bringing in FDI, and engaging in more trade</a:t>
            </a:r>
          </a:p>
          <a:p>
            <a:r>
              <a:rPr lang="en-US" dirty="0"/>
              <a:t>Privatize state-owned dinosaurs</a:t>
            </a:r>
          </a:p>
          <a:p>
            <a:r>
              <a:rPr lang="en-US" dirty="0"/>
              <a:t>Reduce bureaucracy and fight corruption – politics and local communities</a:t>
            </a:r>
          </a:p>
          <a:p>
            <a:r>
              <a:rPr lang="en-US" dirty="0"/>
              <a:t>Reduce public sector and fiscal budgets </a:t>
            </a:r>
            <a:r>
              <a:rPr lang="mr-IN" dirty="0"/>
              <a:t>–</a:t>
            </a:r>
            <a:r>
              <a:rPr lang="en-US" dirty="0"/>
              <a:t> slowly</a:t>
            </a:r>
          </a:p>
          <a:p>
            <a:r>
              <a:rPr lang="en-US" dirty="0"/>
              <a:t>Invest heavily in infrastructure, education, and labor force development via public and private sector, JV’s, and FDI</a:t>
            </a:r>
          </a:p>
          <a:p>
            <a:r>
              <a:rPr lang="en-US" dirty="0"/>
              <a:t>Get more political involvement - democracy</a:t>
            </a:r>
          </a:p>
        </p:txBody>
      </p:sp>
    </p:spTree>
    <p:extLst>
      <p:ext uri="{BB962C8B-B14F-4D97-AF65-F5344CB8AC3E}">
        <p14:creationId xmlns:p14="http://schemas.microsoft.com/office/powerpoint/2010/main" val="2410313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452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Political / Economic Systems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6973" y="2184723"/>
            <a:ext cx="8260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9467" y="1498593"/>
            <a:ext cx="830804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endParaRPr lang="en-US" sz="3600" b="1" dirty="0"/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000" b="1" dirty="0"/>
              <a:t>Brazil </a:t>
            </a:r>
            <a:r>
              <a:rPr lang="mr-IN" sz="3000" b="1" dirty="0"/>
              <a:t>–</a:t>
            </a:r>
            <a:r>
              <a:rPr lang="en-US" sz="3000" b="1" dirty="0"/>
              <a:t> Democratic Republic / Socio-Capitalism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000" b="1" dirty="0"/>
              <a:t>Argentina </a:t>
            </a:r>
            <a:r>
              <a:rPr lang="mr-IN" sz="3000" b="1" dirty="0"/>
              <a:t>–</a:t>
            </a:r>
            <a:r>
              <a:rPr lang="en-US" sz="3000" b="1" dirty="0"/>
              <a:t> Populist Democracy / Socio-Capitalism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000" b="1" dirty="0"/>
              <a:t>Peru </a:t>
            </a:r>
            <a:r>
              <a:rPr lang="mr-IN" sz="3000" b="1" dirty="0"/>
              <a:t>–</a:t>
            </a:r>
            <a:r>
              <a:rPr lang="en-US" sz="3000" b="1" dirty="0"/>
              <a:t> Elite Democracy / Socio-Capitalism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000" b="1" dirty="0"/>
              <a:t>Chile </a:t>
            </a:r>
            <a:r>
              <a:rPr lang="mr-IN" sz="3000" b="1" dirty="0"/>
              <a:t>–</a:t>
            </a:r>
            <a:r>
              <a:rPr lang="en-US" sz="3000" b="1" dirty="0"/>
              <a:t> Democracy / Socio-Capitalism</a:t>
            </a:r>
          </a:p>
          <a:p>
            <a:pPr algn="ctr">
              <a:spcAft>
                <a:spcPts val="1200"/>
              </a:spcAft>
            </a:pPr>
            <a:r>
              <a:rPr lang="en-US" sz="3000" b="1" dirty="0"/>
              <a:t>	Industry, Public Sector, Education, Healthcare, Retirement, and Food/Living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13266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3641" y="145256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Political / Economic Systems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6973" y="2184723"/>
            <a:ext cx="8260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9467" y="1498593"/>
            <a:ext cx="8308049" cy="4862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endParaRPr lang="en-US" sz="3600" b="1" dirty="0"/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200" b="1" dirty="0"/>
              <a:t>Colombia </a:t>
            </a:r>
            <a:r>
              <a:rPr lang="mr-IN" sz="3200" b="1" dirty="0"/>
              <a:t>–</a:t>
            </a:r>
            <a:r>
              <a:rPr lang="en-US" sz="3200" b="1" dirty="0"/>
              <a:t> Democracy / Socio-Capitalism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200" b="1" dirty="0"/>
              <a:t>Panama </a:t>
            </a:r>
            <a:r>
              <a:rPr lang="mr-IN" sz="3200" b="1" dirty="0"/>
              <a:t>–</a:t>
            </a:r>
            <a:r>
              <a:rPr lang="en-US" sz="3200" b="1" dirty="0"/>
              <a:t> Elite Democracy / Capitalism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200" b="1" dirty="0"/>
              <a:t>Venezuela </a:t>
            </a:r>
            <a:r>
              <a:rPr lang="mr-IN" sz="3200" b="1" dirty="0"/>
              <a:t>–</a:t>
            </a:r>
            <a:r>
              <a:rPr lang="en-US" sz="3200" b="1" dirty="0"/>
              <a:t> Authoritarianism / Communist Oligarchy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ü"/>
            </a:pPr>
            <a:r>
              <a:rPr lang="en-US" sz="3200" b="1" dirty="0"/>
              <a:t>Mexico </a:t>
            </a:r>
            <a:r>
              <a:rPr lang="mr-IN" sz="3200" b="1" dirty="0"/>
              <a:t>–</a:t>
            </a:r>
            <a:r>
              <a:rPr lang="en-US" sz="3200" b="1" dirty="0"/>
              <a:t> Democracy / Capitalism</a:t>
            </a:r>
          </a:p>
          <a:p>
            <a:pPr algn="ctr">
              <a:spcAft>
                <a:spcPts val="1200"/>
              </a:spcAft>
            </a:pPr>
            <a:r>
              <a:rPr lang="en-US" sz="3200" b="1" dirty="0"/>
              <a:t>	Industry, Public Sector, Education, 	Healthcare, Retirement, and Food/Living</a:t>
            </a:r>
          </a:p>
        </p:txBody>
      </p:sp>
    </p:spTree>
    <p:extLst>
      <p:ext uri="{BB962C8B-B14F-4D97-AF65-F5344CB8AC3E}">
        <p14:creationId xmlns:p14="http://schemas.microsoft.com/office/powerpoint/2010/main" val="133213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64347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Hofstede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Analysis </a:t>
            </a:r>
            <a:r>
              <a:rPr lang="mr-IN" sz="40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United States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633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80546" y="2379128"/>
            <a:ext cx="760305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Power Distance 			</a:t>
            </a:r>
            <a:r>
              <a:rPr lang="en-US" sz="2000" b="1" dirty="0"/>
              <a:t>40			</a:t>
            </a:r>
            <a:r>
              <a:rPr lang="en-US" sz="2000" dirty="0"/>
              <a:t>Hierarchy vs. Equality</a:t>
            </a:r>
            <a:endParaRPr lang="en-US" sz="2000" b="1" dirty="0"/>
          </a:p>
          <a:p>
            <a:r>
              <a:rPr lang="en-US" sz="2000" dirty="0"/>
              <a:t>Individualism 			</a:t>
            </a:r>
            <a:r>
              <a:rPr lang="en-US" sz="2000" b="1" dirty="0"/>
              <a:t>91			</a:t>
            </a:r>
            <a:r>
              <a:rPr lang="en-US" sz="2000" dirty="0"/>
              <a:t>I vs. We</a:t>
            </a:r>
            <a:endParaRPr lang="en-US" sz="2000" b="1" dirty="0"/>
          </a:p>
          <a:p>
            <a:r>
              <a:rPr lang="en-US" sz="2000" dirty="0"/>
              <a:t>Masculinity 				</a:t>
            </a:r>
            <a:r>
              <a:rPr lang="en-US" sz="2000" b="1" dirty="0"/>
              <a:t>62			</a:t>
            </a:r>
            <a:r>
              <a:rPr lang="en-US" sz="2000" dirty="0"/>
              <a:t>Work to Live vs. Live to Work</a:t>
            </a:r>
            <a:endParaRPr lang="en-US" sz="2000" b="1" dirty="0"/>
          </a:p>
          <a:p>
            <a:r>
              <a:rPr lang="en-US" sz="2000" dirty="0"/>
              <a:t>Uncertainty Avoidance 	</a:t>
            </a:r>
            <a:r>
              <a:rPr lang="en-US" sz="2000" b="1" dirty="0"/>
              <a:t>46			</a:t>
            </a:r>
            <a:r>
              <a:rPr lang="en-US" sz="2000" dirty="0"/>
              <a:t>Risk Tolerance - Now</a:t>
            </a:r>
            <a:endParaRPr lang="en-US" sz="2000" b="1" dirty="0"/>
          </a:p>
          <a:p>
            <a:r>
              <a:rPr lang="en-US" sz="2000" dirty="0"/>
              <a:t>Pragmatism 				</a:t>
            </a:r>
            <a:r>
              <a:rPr lang="en-US" sz="2000" b="1" dirty="0"/>
              <a:t>26			</a:t>
            </a:r>
            <a:r>
              <a:rPr lang="en-US" sz="2000" dirty="0"/>
              <a:t>Risk Tolerance - Future</a:t>
            </a:r>
            <a:endParaRPr lang="en-US" sz="2000" b="1" dirty="0"/>
          </a:p>
          <a:p>
            <a:r>
              <a:rPr lang="en-US" sz="2000" dirty="0"/>
              <a:t>Indulgence				</a:t>
            </a:r>
            <a:r>
              <a:rPr lang="en-US" sz="2000" b="1" dirty="0"/>
              <a:t>68			</a:t>
            </a:r>
            <a:r>
              <a:rPr lang="en-US" sz="2000" dirty="0"/>
              <a:t>Enjoy Life vs. Restraint</a:t>
            </a:r>
            <a:endParaRPr lang="en-US" sz="2000" b="1" dirty="0"/>
          </a:p>
          <a:p>
            <a:endParaRPr lang="en-US" sz="2000" b="1" dirty="0"/>
          </a:p>
        </p:txBody>
      </p:sp>
      <p:pic>
        <p:nvPicPr>
          <p:cNvPr id="9" name="Picture 8" descr="images-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813" y="4714796"/>
            <a:ext cx="2875506" cy="15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1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64347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Hofstede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Analysis </a:t>
            </a:r>
            <a:r>
              <a:rPr lang="mr-IN" sz="40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BR / ARG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pic>
        <p:nvPicPr>
          <p:cNvPr id="13" name="Picture 12" descr="images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0" y="4646075"/>
            <a:ext cx="1969620" cy="11557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78946" y="2379128"/>
            <a:ext cx="34882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Power Distance 			</a:t>
            </a:r>
            <a:r>
              <a:rPr lang="en-US" sz="2000" b="1" dirty="0"/>
              <a:t>69</a:t>
            </a:r>
          </a:p>
          <a:p>
            <a:r>
              <a:rPr lang="en-US" sz="2000" dirty="0"/>
              <a:t>Individualism 			</a:t>
            </a:r>
            <a:r>
              <a:rPr lang="en-US" sz="2000" b="1" dirty="0"/>
              <a:t>38</a:t>
            </a:r>
          </a:p>
          <a:p>
            <a:r>
              <a:rPr lang="en-US" sz="2000" dirty="0"/>
              <a:t>Masculinity 				</a:t>
            </a:r>
            <a:r>
              <a:rPr lang="en-US" sz="2000" b="1" dirty="0"/>
              <a:t>49</a:t>
            </a:r>
          </a:p>
          <a:p>
            <a:r>
              <a:rPr lang="en-US" sz="2000" dirty="0"/>
              <a:t>Uncertainty Avoidance 	</a:t>
            </a:r>
            <a:r>
              <a:rPr lang="en-US" sz="2000" b="1" dirty="0"/>
              <a:t>76</a:t>
            </a:r>
          </a:p>
          <a:p>
            <a:r>
              <a:rPr lang="en-US" sz="2000" dirty="0"/>
              <a:t>Pragmatism 				</a:t>
            </a:r>
            <a:r>
              <a:rPr lang="en-US" sz="2000" b="1" dirty="0"/>
              <a:t>44</a:t>
            </a:r>
          </a:p>
          <a:p>
            <a:r>
              <a:rPr lang="en-US" sz="2000" dirty="0"/>
              <a:t>Indulgence				</a:t>
            </a:r>
            <a:r>
              <a:rPr lang="en-US" sz="2000" b="1" dirty="0"/>
              <a:t>59</a:t>
            </a:r>
          </a:p>
          <a:p>
            <a:endParaRPr lang="en-US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969927" y="2336797"/>
            <a:ext cx="37106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Power Distance 			</a:t>
            </a:r>
            <a:r>
              <a:rPr lang="en-US" sz="2000" b="1" dirty="0"/>
              <a:t>49</a:t>
            </a:r>
          </a:p>
          <a:p>
            <a:r>
              <a:rPr lang="en-US" sz="2000" dirty="0"/>
              <a:t>Individualism 			</a:t>
            </a:r>
            <a:r>
              <a:rPr lang="en-US" sz="2000" b="1" dirty="0"/>
              <a:t>46</a:t>
            </a:r>
          </a:p>
          <a:p>
            <a:r>
              <a:rPr lang="en-US" sz="2000" dirty="0"/>
              <a:t>Masculinity 				</a:t>
            </a:r>
            <a:r>
              <a:rPr lang="en-US" sz="2000" b="1" dirty="0"/>
              <a:t>56</a:t>
            </a:r>
          </a:p>
          <a:p>
            <a:r>
              <a:rPr lang="en-US" sz="2000" dirty="0"/>
              <a:t>Uncertainty Avoidance 	</a:t>
            </a:r>
            <a:r>
              <a:rPr lang="en-US" sz="2000" b="1" dirty="0"/>
              <a:t>86</a:t>
            </a:r>
          </a:p>
          <a:p>
            <a:r>
              <a:rPr lang="en-US" sz="2000" dirty="0"/>
              <a:t>Pragmatism 				</a:t>
            </a:r>
            <a:r>
              <a:rPr lang="en-US" sz="2000" b="1" dirty="0"/>
              <a:t>20</a:t>
            </a:r>
          </a:p>
          <a:p>
            <a:r>
              <a:rPr lang="en-US" sz="2000" dirty="0"/>
              <a:t>Indulgence				</a:t>
            </a:r>
            <a:r>
              <a:rPr lang="en-US" sz="2000" b="1" dirty="0"/>
              <a:t>62</a:t>
            </a:r>
          </a:p>
          <a:p>
            <a:endParaRPr lang="en-US" sz="2000" b="1" dirty="0"/>
          </a:p>
        </p:txBody>
      </p:sp>
      <p:pic>
        <p:nvPicPr>
          <p:cNvPr id="4" name="Picture 3" descr="ar-flag-mi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527" y="4646075"/>
            <a:ext cx="1979647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4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417051" y="1312069"/>
            <a:ext cx="6256421" cy="5398878"/>
          </a:xfrm>
          <a:prstGeom prst="triangl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6708" y="564347"/>
            <a:ext cx="8143875" cy="1204913"/>
          </a:xfrm>
          <a:effectLst>
            <a:outerShdw blurRad="76200" dist="12699" dir="54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en-US" sz="4000" dirty="0" err="1">
                <a:latin typeface="Calibri" charset="0"/>
                <a:ea typeface="ＭＳ Ｐゴシック" charset="0"/>
                <a:cs typeface="ＭＳ Ｐゴシック" charset="0"/>
              </a:rPr>
              <a:t>Hofstede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Analysis </a:t>
            </a:r>
            <a:r>
              <a:rPr lang="mr-IN" sz="40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 PR / CH</a:t>
            </a: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b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63" y="760183"/>
            <a:ext cx="81438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3600" b="1" dirty="0"/>
          </a:p>
          <a:p>
            <a:pPr lvl="0" algn="ctr"/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78946" y="2379128"/>
            <a:ext cx="34882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Power Distance 			</a:t>
            </a:r>
            <a:r>
              <a:rPr lang="en-US" sz="2000" b="1" dirty="0"/>
              <a:t>64</a:t>
            </a:r>
          </a:p>
          <a:p>
            <a:r>
              <a:rPr lang="en-US" sz="2000" dirty="0"/>
              <a:t>Individualism 			</a:t>
            </a:r>
            <a:r>
              <a:rPr lang="en-US" sz="2000" b="1" dirty="0"/>
              <a:t>16</a:t>
            </a:r>
          </a:p>
          <a:p>
            <a:r>
              <a:rPr lang="en-US" sz="2000" dirty="0"/>
              <a:t>Masculinity 				</a:t>
            </a:r>
            <a:r>
              <a:rPr lang="en-US" sz="2000" b="1" dirty="0"/>
              <a:t>42</a:t>
            </a:r>
          </a:p>
          <a:p>
            <a:r>
              <a:rPr lang="en-US" sz="2000" dirty="0"/>
              <a:t>Uncertainty Avoidance 	</a:t>
            </a:r>
            <a:r>
              <a:rPr lang="en-US" sz="2000" b="1" dirty="0"/>
              <a:t>87</a:t>
            </a:r>
          </a:p>
          <a:p>
            <a:r>
              <a:rPr lang="en-US" sz="2000" dirty="0"/>
              <a:t>Pragmatism 				</a:t>
            </a:r>
            <a:r>
              <a:rPr lang="en-US" sz="2000" b="1" dirty="0"/>
              <a:t>25</a:t>
            </a:r>
          </a:p>
          <a:p>
            <a:r>
              <a:rPr lang="en-US" sz="2000" dirty="0"/>
              <a:t>Indulgence				</a:t>
            </a:r>
            <a:r>
              <a:rPr lang="en-US" sz="2000" b="1" dirty="0"/>
              <a:t>46</a:t>
            </a:r>
          </a:p>
          <a:p>
            <a:endParaRPr lang="en-US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969927" y="2336797"/>
            <a:ext cx="37106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Power Distance 			</a:t>
            </a:r>
            <a:r>
              <a:rPr lang="en-US" sz="2000" b="1" dirty="0"/>
              <a:t>63</a:t>
            </a:r>
          </a:p>
          <a:p>
            <a:r>
              <a:rPr lang="en-US" sz="2000" dirty="0"/>
              <a:t>Individualism 			</a:t>
            </a:r>
            <a:r>
              <a:rPr lang="en-US" sz="2000" b="1" dirty="0"/>
              <a:t>23</a:t>
            </a:r>
          </a:p>
          <a:p>
            <a:r>
              <a:rPr lang="en-US" sz="2000" dirty="0"/>
              <a:t>Masculinity 				</a:t>
            </a:r>
            <a:r>
              <a:rPr lang="en-US" sz="2000" b="1" dirty="0"/>
              <a:t>28</a:t>
            </a:r>
          </a:p>
          <a:p>
            <a:r>
              <a:rPr lang="en-US" sz="2000" dirty="0"/>
              <a:t>Uncertainty Avoidance 	</a:t>
            </a:r>
            <a:r>
              <a:rPr lang="en-US" sz="2000" b="1" dirty="0"/>
              <a:t>86</a:t>
            </a:r>
          </a:p>
          <a:p>
            <a:r>
              <a:rPr lang="en-US" sz="2000" dirty="0"/>
              <a:t>Pragmatism 				</a:t>
            </a:r>
            <a:r>
              <a:rPr lang="en-US" sz="2000" b="1" dirty="0"/>
              <a:t>31</a:t>
            </a:r>
          </a:p>
          <a:p>
            <a:r>
              <a:rPr lang="en-US" sz="2000" dirty="0"/>
              <a:t>Indulgence				</a:t>
            </a:r>
            <a:r>
              <a:rPr lang="en-US" sz="2000" b="1" dirty="0"/>
              <a:t>68</a:t>
            </a:r>
          </a:p>
          <a:p>
            <a:endParaRPr lang="en-US" sz="2000" b="1" dirty="0"/>
          </a:p>
        </p:txBody>
      </p:sp>
      <p:pic>
        <p:nvPicPr>
          <p:cNvPr id="4" name="Picture 3" descr="2000px-Flag_of_Peru_(state)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4586225"/>
            <a:ext cx="1955800" cy="1154175"/>
          </a:xfrm>
          <a:prstGeom prst="rect">
            <a:avLst/>
          </a:prstGeom>
        </p:spPr>
      </p:pic>
      <p:pic>
        <p:nvPicPr>
          <p:cNvPr id="5" name="Picture 4" descr="2000px-Flag_of_Chile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00" y="4583566"/>
            <a:ext cx="1968500" cy="115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7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41647</TotalTime>
  <Words>2468</Words>
  <Application>Microsoft Macintosh PowerPoint</Application>
  <PresentationFormat>On-screen Show (4:3)</PresentationFormat>
  <Paragraphs>431</Paragraphs>
  <Slides>42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ＭＳ Ｐゴシック</vt:lpstr>
      <vt:lpstr>Arial</vt:lpstr>
      <vt:lpstr>Calibri</vt:lpstr>
      <vt:lpstr>Helvetica Neue Bold Condensed</vt:lpstr>
      <vt:lpstr>Mangal</vt:lpstr>
      <vt:lpstr>Times New Roman</vt:lpstr>
      <vt:lpstr>Wingdings</vt:lpstr>
      <vt:lpstr>Office Theme</vt:lpstr>
      <vt:lpstr>PowerPoint Presentation</vt:lpstr>
      <vt:lpstr> Topics</vt:lpstr>
      <vt:lpstr>Major Economies of LA</vt:lpstr>
      <vt:lpstr>Latin American Map</vt:lpstr>
      <vt:lpstr>Political / Economic Systems</vt:lpstr>
      <vt:lpstr>Political / Economic Systems</vt:lpstr>
      <vt:lpstr>Hofstede Analysis – United States </vt:lpstr>
      <vt:lpstr>Hofstede Analysis – BR / ARG  </vt:lpstr>
      <vt:lpstr>Hofstede Analysis – PR / CH  </vt:lpstr>
      <vt:lpstr>Hofstede Analysis – CO / PA  </vt:lpstr>
      <vt:lpstr>Hofstede Analysis – VZ / MX  </vt:lpstr>
      <vt:lpstr>Important Statistics - Brazil</vt:lpstr>
      <vt:lpstr>Important Statistics - Brazil</vt:lpstr>
      <vt:lpstr>Important Statistics - Argentina</vt:lpstr>
      <vt:lpstr>Important Statistics - Peru</vt:lpstr>
      <vt:lpstr>Important Statistics - Chile</vt:lpstr>
      <vt:lpstr>Important Statistics - Colombia</vt:lpstr>
      <vt:lpstr>Important Statistics - Panama</vt:lpstr>
      <vt:lpstr>Important Statistics - Venezuela</vt:lpstr>
      <vt:lpstr>Important Statistics - Mexico</vt:lpstr>
      <vt:lpstr>Inequality in Latin America  </vt:lpstr>
      <vt:lpstr>Inequality in Latin America   </vt:lpstr>
      <vt:lpstr>Inequality in Latin America  </vt:lpstr>
      <vt:lpstr>Brazilian Exports – Raw Materials</vt:lpstr>
      <vt:lpstr>Brazilian Exports – Value Added</vt:lpstr>
      <vt:lpstr>Imports - Brazil   </vt:lpstr>
      <vt:lpstr>Exports – Argentina</vt:lpstr>
      <vt:lpstr>Imports - Argentina   </vt:lpstr>
      <vt:lpstr>Exports/Imports – Peru</vt:lpstr>
      <vt:lpstr>Exports/Imports - Chile   </vt:lpstr>
      <vt:lpstr>Exports/Imports – Colombia</vt:lpstr>
      <vt:lpstr>Exports/Imports - Panama   </vt:lpstr>
      <vt:lpstr>Exports/Imports – Venezuela</vt:lpstr>
      <vt:lpstr>Exports - Mexico   </vt:lpstr>
      <vt:lpstr>Imports - Mexico   </vt:lpstr>
      <vt:lpstr>Multinationals</vt:lpstr>
      <vt:lpstr>Trading Partners</vt:lpstr>
      <vt:lpstr>Structural Challenges in Latin America</vt:lpstr>
      <vt:lpstr>Activity</vt:lpstr>
      <vt:lpstr>Questions</vt:lpstr>
      <vt:lpstr>My Conclusions</vt:lpstr>
      <vt:lpstr>My Conclusions</vt:lpstr>
    </vt:vector>
  </TitlesOfParts>
  <Company>PSU Smeal college of Business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Felisa Preciado</dc:creator>
  <cp:lastModifiedBy>Jordan, Matthew</cp:lastModifiedBy>
  <cp:revision>367</cp:revision>
  <dcterms:created xsi:type="dcterms:W3CDTF">2012-08-15T14:45:13Z</dcterms:created>
  <dcterms:modified xsi:type="dcterms:W3CDTF">2024-03-01T19:14:22Z</dcterms:modified>
</cp:coreProperties>
</file>