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9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75" r:id="rId13"/>
    <p:sldId id="273" r:id="rId14"/>
    <p:sldId id="276" r:id="rId15"/>
    <p:sldId id="274" r:id="rId16"/>
    <p:sldId id="277" r:id="rId17"/>
    <p:sldId id="269" r:id="rId18"/>
    <p:sldId id="279" r:id="rId19"/>
    <p:sldId id="271" r:id="rId20"/>
    <p:sldId id="280" r:id="rId21"/>
    <p:sldId id="281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708"/>
    <p:restoredTop sz="94599"/>
  </p:normalViewPr>
  <p:slideViewPr>
    <p:cSldViewPr snapToGrid="0" snapToObjects="1">
      <p:cViewPr varScale="1">
        <p:scale>
          <a:sx n="55" d="100"/>
          <a:sy n="55" d="100"/>
        </p:scale>
        <p:origin x="224" y="15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United States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cat>
            <c:strRef>
              <c:f>Sheet1!$A$2:$A$7</c:f>
              <c:strCache>
                <c:ptCount val="6"/>
                <c:pt idx="0">
                  <c:v>Power Distance</c:v>
                </c:pt>
                <c:pt idx="1">
                  <c:v>Individualism vs Collectivism</c:v>
                </c:pt>
                <c:pt idx="2">
                  <c:v>Masculinty vs Femininity</c:v>
                </c:pt>
                <c:pt idx="3">
                  <c:v>Uncertainty Avoidance</c:v>
                </c:pt>
                <c:pt idx="4">
                  <c:v>Long Term Orientation</c:v>
                </c:pt>
                <c:pt idx="5">
                  <c:v>Indulgence vs Restraint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40</c:v>
                </c:pt>
                <c:pt idx="1">
                  <c:v>60</c:v>
                </c:pt>
                <c:pt idx="2">
                  <c:v>62</c:v>
                </c:pt>
                <c:pt idx="3">
                  <c:v>46</c:v>
                </c:pt>
                <c:pt idx="4">
                  <c:v>50</c:v>
                </c:pt>
                <c:pt idx="5">
                  <c:v>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4CD-6E45-9CCE-AFCDBAFCF69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95086720"/>
        <c:axId val="94493136"/>
      </c:barChart>
      <c:catAx>
        <c:axId val="950867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94493136"/>
        <c:crosses val="autoZero"/>
        <c:auto val="1"/>
        <c:lblAlgn val="ctr"/>
        <c:lblOffset val="100"/>
        <c:noMultiLvlLbl val="0"/>
      </c:catAx>
      <c:valAx>
        <c:axId val="944931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950867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 b="1"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United States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cat>
            <c:strRef>
              <c:f>Sheet1!$A$2:$A$7</c:f>
              <c:strCache>
                <c:ptCount val="6"/>
                <c:pt idx="0">
                  <c:v>Power Distance</c:v>
                </c:pt>
                <c:pt idx="1">
                  <c:v>Individualism vs Collectivism</c:v>
                </c:pt>
                <c:pt idx="2">
                  <c:v>Masculinty vs Femininity</c:v>
                </c:pt>
                <c:pt idx="3">
                  <c:v>Uncertainty Avoidance</c:v>
                </c:pt>
                <c:pt idx="4">
                  <c:v>Long Term Orientation</c:v>
                </c:pt>
                <c:pt idx="5">
                  <c:v>Indulgence vs Restraint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40</c:v>
                </c:pt>
                <c:pt idx="1">
                  <c:v>60</c:v>
                </c:pt>
                <c:pt idx="2">
                  <c:v>62</c:v>
                </c:pt>
                <c:pt idx="3">
                  <c:v>46</c:v>
                </c:pt>
                <c:pt idx="4">
                  <c:v>50</c:v>
                </c:pt>
                <c:pt idx="5">
                  <c:v>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421-F843-B822-CDB94513261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95086720"/>
        <c:axId val="94493136"/>
      </c:barChart>
      <c:catAx>
        <c:axId val="950867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94493136"/>
        <c:crosses val="autoZero"/>
        <c:auto val="1"/>
        <c:lblAlgn val="ctr"/>
        <c:lblOffset val="100"/>
        <c:noMultiLvlLbl val="0"/>
      </c:catAx>
      <c:valAx>
        <c:axId val="944931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950867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 b="1"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China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cat>
            <c:strRef>
              <c:f>Sheet1!$A$2:$A$7</c:f>
              <c:strCache>
                <c:ptCount val="6"/>
                <c:pt idx="0">
                  <c:v>Power Distance</c:v>
                </c:pt>
                <c:pt idx="1">
                  <c:v>Individualism vs Collectivism</c:v>
                </c:pt>
                <c:pt idx="2">
                  <c:v>Masculinity vs Femininity</c:v>
                </c:pt>
                <c:pt idx="3">
                  <c:v>Uncertainty Avoidance</c:v>
                </c:pt>
                <c:pt idx="4">
                  <c:v>Long-Term vs Short-Term Orientation</c:v>
                </c:pt>
                <c:pt idx="5">
                  <c:v>Indulgence vs Restraint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80</c:v>
                </c:pt>
                <c:pt idx="1">
                  <c:v>43</c:v>
                </c:pt>
                <c:pt idx="2">
                  <c:v>66</c:v>
                </c:pt>
                <c:pt idx="3">
                  <c:v>30</c:v>
                </c:pt>
                <c:pt idx="4">
                  <c:v>77</c:v>
                </c:pt>
                <c:pt idx="5">
                  <c:v>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02C-7542-85A1-FF50F3E256C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736518143"/>
        <c:axId val="1736637999"/>
      </c:barChart>
      <c:catAx>
        <c:axId val="173651814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736637999"/>
        <c:crosses val="autoZero"/>
        <c:auto val="1"/>
        <c:lblAlgn val="ctr"/>
        <c:lblOffset val="100"/>
        <c:noMultiLvlLbl val="0"/>
      </c:catAx>
      <c:valAx>
        <c:axId val="173663799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73651814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 b="1"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China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cat>
            <c:strRef>
              <c:f>Sheet1!$A$2:$A$7</c:f>
              <c:strCache>
                <c:ptCount val="6"/>
                <c:pt idx="0">
                  <c:v>Power Distance</c:v>
                </c:pt>
                <c:pt idx="1">
                  <c:v>Individualism vs Collectivism</c:v>
                </c:pt>
                <c:pt idx="2">
                  <c:v>Masculinity vs Femininity</c:v>
                </c:pt>
                <c:pt idx="3">
                  <c:v>Uncertainty Avoidance</c:v>
                </c:pt>
                <c:pt idx="4">
                  <c:v>Long-Term vs Short-Term Orientation</c:v>
                </c:pt>
                <c:pt idx="5">
                  <c:v>Indulgence vs Restraint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80</c:v>
                </c:pt>
                <c:pt idx="1">
                  <c:v>43</c:v>
                </c:pt>
                <c:pt idx="2">
                  <c:v>66</c:v>
                </c:pt>
                <c:pt idx="3">
                  <c:v>30</c:v>
                </c:pt>
                <c:pt idx="4">
                  <c:v>77</c:v>
                </c:pt>
                <c:pt idx="5">
                  <c:v>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55D-184F-9219-5F2794B69E9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736518143"/>
        <c:axId val="1736637999"/>
      </c:barChart>
      <c:catAx>
        <c:axId val="173651814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736637999"/>
        <c:crosses val="autoZero"/>
        <c:auto val="1"/>
        <c:lblAlgn val="ctr"/>
        <c:lblOffset val="100"/>
        <c:noMultiLvlLbl val="0"/>
      </c:catAx>
      <c:valAx>
        <c:axId val="173663799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73651814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 b="1"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8556654777127216E-2"/>
          <c:y val="5.0210771501892092E-2"/>
          <c:w val="0.94144334522287276"/>
          <c:h val="0.800485757817738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Brazil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cat>
            <c:strRef>
              <c:f>Sheet1!$A$2:$A$7</c:f>
              <c:strCache>
                <c:ptCount val="6"/>
                <c:pt idx="0">
                  <c:v>Power Distance</c:v>
                </c:pt>
                <c:pt idx="1">
                  <c:v>Individualism vs Collectivism</c:v>
                </c:pt>
                <c:pt idx="2">
                  <c:v>Masculinity vs Femininity</c:v>
                </c:pt>
                <c:pt idx="3">
                  <c:v>Uncertainty Avoidance</c:v>
                </c:pt>
                <c:pt idx="4">
                  <c:v>Long-Term vs Short-Term Orientation</c:v>
                </c:pt>
                <c:pt idx="5">
                  <c:v>Indulgence vs Restraint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69</c:v>
                </c:pt>
                <c:pt idx="1">
                  <c:v>36</c:v>
                </c:pt>
                <c:pt idx="2">
                  <c:v>49</c:v>
                </c:pt>
                <c:pt idx="3">
                  <c:v>76</c:v>
                </c:pt>
                <c:pt idx="4">
                  <c:v>28</c:v>
                </c:pt>
                <c:pt idx="5">
                  <c:v>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9DE-C944-9D6B-3B1D8B5C0F3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718281791"/>
        <c:axId val="1718214431"/>
      </c:barChart>
      <c:catAx>
        <c:axId val="17182817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718214431"/>
        <c:crosses val="autoZero"/>
        <c:auto val="1"/>
        <c:lblAlgn val="ctr"/>
        <c:lblOffset val="100"/>
        <c:noMultiLvlLbl val="0"/>
      </c:catAx>
      <c:valAx>
        <c:axId val="171821443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71828179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 b="1"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8556654777127216E-2"/>
          <c:y val="5.0210771501892092E-2"/>
          <c:w val="0.94144334522287276"/>
          <c:h val="0.800485757817738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Brazil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cat>
            <c:strRef>
              <c:f>Sheet1!$A$2:$A$7</c:f>
              <c:strCache>
                <c:ptCount val="6"/>
                <c:pt idx="0">
                  <c:v>Power Distance</c:v>
                </c:pt>
                <c:pt idx="1">
                  <c:v>Individualism vs Collectivism</c:v>
                </c:pt>
                <c:pt idx="2">
                  <c:v>Masculinity vs Femininity</c:v>
                </c:pt>
                <c:pt idx="3">
                  <c:v>Uncertainty Avoidance</c:v>
                </c:pt>
                <c:pt idx="4">
                  <c:v>Long-Term vs Short-Term Orientation</c:v>
                </c:pt>
                <c:pt idx="5">
                  <c:v>Indulgence vs Restraint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69</c:v>
                </c:pt>
                <c:pt idx="1">
                  <c:v>36</c:v>
                </c:pt>
                <c:pt idx="2">
                  <c:v>49</c:v>
                </c:pt>
                <c:pt idx="3">
                  <c:v>76</c:v>
                </c:pt>
                <c:pt idx="4">
                  <c:v>28</c:v>
                </c:pt>
                <c:pt idx="5">
                  <c:v>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AAB-9347-85BF-3B46C90D541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718281791"/>
        <c:axId val="1718214431"/>
      </c:barChart>
      <c:catAx>
        <c:axId val="17182817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718214431"/>
        <c:crosses val="autoZero"/>
        <c:auto val="1"/>
        <c:lblAlgn val="ctr"/>
        <c:lblOffset val="100"/>
        <c:noMultiLvlLbl val="0"/>
      </c:catAx>
      <c:valAx>
        <c:axId val="171821443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71828179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 b="1"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Brazil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cat>
            <c:strRef>
              <c:f>Sheet1!$A$2:$A$7</c:f>
              <c:strCache>
                <c:ptCount val="6"/>
                <c:pt idx="0">
                  <c:v>Power Distance</c:v>
                </c:pt>
                <c:pt idx="1">
                  <c:v>Individualism vs Collectivism</c:v>
                </c:pt>
                <c:pt idx="2">
                  <c:v>Masculinity vs Femininity</c:v>
                </c:pt>
                <c:pt idx="3">
                  <c:v>Uncertainty Avoidance</c:v>
                </c:pt>
                <c:pt idx="4">
                  <c:v>Long-Term vs Short-Term Orientation</c:v>
                </c:pt>
                <c:pt idx="5">
                  <c:v>Indulgence vs Restraint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69</c:v>
                </c:pt>
                <c:pt idx="1">
                  <c:v>36</c:v>
                </c:pt>
                <c:pt idx="2">
                  <c:v>49</c:v>
                </c:pt>
                <c:pt idx="3">
                  <c:v>76</c:v>
                </c:pt>
                <c:pt idx="4">
                  <c:v>28</c:v>
                </c:pt>
                <c:pt idx="5">
                  <c:v>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752-534F-BB6E-17F3189B349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China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cat>
            <c:strRef>
              <c:f>Sheet1!$A$2:$A$7</c:f>
              <c:strCache>
                <c:ptCount val="6"/>
                <c:pt idx="0">
                  <c:v>Power Distance</c:v>
                </c:pt>
                <c:pt idx="1">
                  <c:v>Individualism vs Collectivism</c:v>
                </c:pt>
                <c:pt idx="2">
                  <c:v>Masculinity vs Femininity</c:v>
                </c:pt>
                <c:pt idx="3">
                  <c:v>Uncertainty Avoidance</c:v>
                </c:pt>
                <c:pt idx="4">
                  <c:v>Long-Term vs Short-Term Orientation</c:v>
                </c:pt>
                <c:pt idx="5">
                  <c:v>Indulgence vs Restraint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80</c:v>
                </c:pt>
                <c:pt idx="1">
                  <c:v>43</c:v>
                </c:pt>
                <c:pt idx="2">
                  <c:v>66</c:v>
                </c:pt>
                <c:pt idx="3">
                  <c:v>30</c:v>
                </c:pt>
                <c:pt idx="4">
                  <c:v>77</c:v>
                </c:pt>
                <c:pt idx="5">
                  <c:v>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752-534F-BB6E-17F3189B349B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United States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cat>
            <c:strRef>
              <c:f>Sheet1!$A$2:$A$7</c:f>
              <c:strCache>
                <c:ptCount val="6"/>
                <c:pt idx="0">
                  <c:v>Power Distance</c:v>
                </c:pt>
                <c:pt idx="1">
                  <c:v>Individualism vs Collectivism</c:v>
                </c:pt>
                <c:pt idx="2">
                  <c:v>Masculinity vs Femininity</c:v>
                </c:pt>
                <c:pt idx="3">
                  <c:v>Uncertainty Avoidance</c:v>
                </c:pt>
                <c:pt idx="4">
                  <c:v>Long-Term vs Short-Term Orientation</c:v>
                </c:pt>
                <c:pt idx="5">
                  <c:v>Indulgence vs Restraint</c:v>
                </c:pt>
              </c:strCache>
            </c:strRef>
          </c:cat>
          <c:val>
            <c:numRef>
              <c:f>Sheet1!$D$2:$D$7</c:f>
              <c:numCache>
                <c:formatCode>General</c:formatCode>
                <c:ptCount val="6"/>
                <c:pt idx="0">
                  <c:v>40</c:v>
                </c:pt>
                <c:pt idx="1">
                  <c:v>60</c:v>
                </c:pt>
                <c:pt idx="2">
                  <c:v>62</c:v>
                </c:pt>
                <c:pt idx="3">
                  <c:v>46</c:v>
                </c:pt>
                <c:pt idx="4">
                  <c:v>50</c:v>
                </c:pt>
                <c:pt idx="5">
                  <c:v>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752-534F-BB6E-17F3189B349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92955008"/>
        <c:axId val="92956688"/>
      </c:barChart>
      <c:catAx>
        <c:axId val="92955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92956688"/>
        <c:crosses val="autoZero"/>
        <c:auto val="1"/>
        <c:lblAlgn val="ctr"/>
        <c:lblOffset val="100"/>
        <c:noMultiLvlLbl val="0"/>
      </c:catAx>
      <c:valAx>
        <c:axId val="929566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929550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 b="1"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7/22/26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7/22/26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7/22/26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7/22/26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7/22/26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7/22/26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7/22/26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7/22/26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7/22/26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7/22/26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7/22/26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7/22/26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7/22/26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7/22/26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7/22/26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7/22/26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7/22/26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EC2D88-57F9-FD4A-B95E-A808222A44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89213" y="1767841"/>
            <a:ext cx="8915399" cy="25146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8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Hofstede Analysis</a:t>
            </a:r>
            <a:br>
              <a:rPr lang="en-US" sz="67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5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</a:t>
            </a:r>
            <a:r>
              <a:rPr lang="en-US" sz="5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3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China  </a:t>
            </a:r>
            <a:r>
              <a:rPr lang="en-US" sz="53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Brazil</a:t>
            </a:r>
            <a:br>
              <a:rPr lang="en-US" sz="6000" dirty="0"/>
            </a:br>
            <a:endParaRPr lang="en-US" sz="6000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FAFDAA4-57BD-7D4A-AB18-76CB2F3BF6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89213" y="4282441"/>
            <a:ext cx="8915399" cy="2148839"/>
          </a:xfrm>
        </p:spPr>
        <p:txBody>
          <a:bodyPr>
            <a:normAutofit/>
          </a:bodyPr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City U of Seattle - 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China Program</a:t>
            </a:r>
          </a:p>
          <a:p>
            <a:pPr algn="ctr"/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MBA 500 – Essentials of Business Management</a:t>
            </a:r>
          </a:p>
          <a:p>
            <a:pPr algn="ctr"/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Professor Matthew Jordan</a:t>
            </a:r>
          </a:p>
          <a:p>
            <a:pPr algn="ctr"/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40720898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A49293-1EFD-1942-8B85-4109BB558B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Indulgence vs Restraint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A4825E-C0B2-5444-961B-0AF1BFA6F2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737360"/>
            <a:ext cx="8915400" cy="41738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Control of desires and impulses vs freedom to have fun </a:t>
            </a:r>
          </a:p>
          <a:p>
            <a:pPr marL="0" indent="0">
              <a:buNone/>
            </a:pP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Indulgence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Gratifying basic and natural drives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Enjoying life and having fun</a:t>
            </a:r>
          </a:p>
          <a:p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Restraint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Suppression of gratification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Regulation of needs via strict norms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DC6B4DC-33D3-DF47-8C83-D900D09A4AF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3300"/>
          <a:stretch/>
        </p:blipFill>
        <p:spPr>
          <a:xfrm>
            <a:off x="8053137" y="2422358"/>
            <a:ext cx="2983831" cy="2422358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8666803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A49293-1EFD-1942-8B85-4109BB558B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27165" y="624110"/>
            <a:ext cx="8911687" cy="1280890"/>
          </a:xfrm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United States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D9DDB375-7D18-7D43-B728-188D085FE7D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53689764"/>
              </p:ext>
            </p:extLst>
          </p:nvPr>
        </p:nvGraphicFramePr>
        <p:xfrm>
          <a:off x="2589213" y="1657350"/>
          <a:ext cx="8915400" cy="4254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378877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95AADF-D790-D748-87F0-76C6AA6822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United States Analysis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E62EBA-08E8-E647-AB74-380B99FF02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23698" y="1722120"/>
            <a:ext cx="4356515" cy="4526280"/>
          </a:xfrm>
        </p:spPr>
        <p:txBody>
          <a:bodyPr>
            <a:normAutofit fontScale="77500" lnSpcReduction="20000"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How do Americans typically view their relationship with the boss ?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How does marketing promote individual achievement over group harmony in the US ?  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Is there a shift toward more feminine values, such as cooperation and caring, occurring in the US workplace ?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Why do you think start ups and entrepreneurs thrive in the US ?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How do Americans typically approach planning vs short term results in the workplace ?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Give an example of indulgence in American media ?</a:t>
            </a:r>
          </a:p>
          <a:p>
            <a:endParaRPr lang="en-US" dirty="0"/>
          </a:p>
        </p:txBody>
      </p:sp>
      <p:graphicFrame>
        <p:nvGraphicFramePr>
          <p:cNvPr id="4" name="Content Placeholder 5">
            <a:extLst>
              <a:ext uri="{FF2B5EF4-FFF2-40B4-BE49-F238E27FC236}">
                <a16:creationId xmlns:a16="http://schemas.microsoft.com/office/drawing/2014/main" id="{9136CC12-2B4D-5946-B07F-308BC843C51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84843695"/>
              </p:ext>
            </p:extLst>
          </p:nvPr>
        </p:nvGraphicFramePr>
        <p:xfrm>
          <a:off x="6949440" y="1706880"/>
          <a:ext cx="4724399" cy="39928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890644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C6C70B-7112-4D44-8423-C2B7063DBC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China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54997FCA-B787-EA42-AEA8-DD3DBD5538A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54582359"/>
              </p:ext>
            </p:extLst>
          </p:nvPr>
        </p:nvGraphicFramePr>
        <p:xfrm>
          <a:off x="2589213" y="1588770"/>
          <a:ext cx="8915400" cy="43230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91312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642A8A-73B3-6E4B-AFA7-6572131248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China Analysis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143F72-DE73-F14F-81DB-77EBAEF0CB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813560"/>
            <a:ext cx="3933508" cy="4663440"/>
          </a:xfrm>
        </p:spPr>
        <p:txBody>
          <a:bodyPr>
            <a:normAutofit fontScale="55000" lnSpcReduction="20000"/>
          </a:bodyPr>
          <a:lstStyle/>
          <a:p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How does Confucianism impact the relationship between managers and their subordinates in China ?</a:t>
            </a:r>
          </a:p>
          <a:p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Why is the team more important than the individual in the workplace in China ?</a:t>
            </a:r>
          </a:p>
          <a:p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Are status and success important in Chinese society and the workplace ?</a:t>
            </a:r>
          </a:p>
          <a:p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Is the status quo or innovation more important in Chinese companies ?</a:t>
            </a:r>
          </a:p>
          <a:p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How do Chinese typically approach long-term planning vs short term results in the workplace ?</a:t>
            </a:r>
          </a:p>
          <a:p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Are Chinese consumers more indulgent or self-restrained in their spending behavior ? 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05DEDAA9-B44F-7742-83AB-92823996EC5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19002753"/>
              </p:ext>
            </p:extLst>
          </p:nvPr>
        </p:nvGraphicFramePr>
        <p:xfrm>
          <a:off x="7008813" y="1828800"/>
          <a:ext cx="4649787" cy="4084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873840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6722AE-1E3D-D144-8D5C-2B159CFDE1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7914" y="624110"/>
            <a:ext cx="8911687" cy="1280890"/>
          </a:xfrm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Brazil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30F0F0A9-3267-114E-B949-D85F2BE7F7E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57426454"/>
              </p:ext>
            </p:extLst>
          </p:nvPr>
        </p:nvGraphicFramePr>
        <p:xfrm>
          <a:off x="2589213" y="1691640"/>
          <a:ext cx="8915400" cy="42202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715992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D1491D-A2E3-7A4F-A52B-A9B99012A4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Brazil Analysis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CBDF4D-BE27-8842-8323-ACA51B09BA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767840"/>
            <a:ext cx="4009708" cy="4785360"/>
          </a:xfrm>
        </p:spPr>
        <p:txBody>
          <a:bodyPr>
            <a:no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Are Brazilians comfortable questioning or challenging their managers ?</a:t>
            </a:r>
          </a:p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How important is teamwork compared to individual achievement in the Brazilian workplace ?</a:t>
            </a:r>
          </a:p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What does the work-life balance look like in Brazil ?</a:t>
            </a:r>
          </a:p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How does uncertainty avoidance influence innovation and entrepreneurship vs the norm and bureaucracy in Brazil ?  </a:t>
            </a:r>
          </a:p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How do Brazilians generally approach planning vs short-term goals in the workplace ?</a:t>
            </a:r>
          </a:p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How does indulgence show up in Brazil’s daily routines, media, festivals, and overall lifestyle ?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41D88FF5-3950-6849-95DF-B45DE532050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34909192"/>
              </p:ext>
            </p:extLst>
          </p:nvPr>
        </p:nvGraphicFramePr>
        <p:xfrm>
          <a:off x="6947853" y="1767840"/>
          <a:ext cx="4556759" cy="41440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242785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BA661C-97ED-FF49-916E-5892787D74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Brazil / China / US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8AA8CB19-F015-C74A-966A-BCA607CD56F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48220906"/>
              </p:ext>
            </p:extLst>
          </p:nvPr>
        </p:nvGraphicFramePr>
        <p:xfrm>
          <a:off x="2589213" y="1828800"/>
          <a:ext cx="8915400" cy="37782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488653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CBDC5B-810F-5C46-8552-7067845BF4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Breakout Session – Team Dynamics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F186DB41-5C2D-9645-B4B0-07EB4B2DCAD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2232476"/>
              </p:ext>
            </p:extLst>
          </p:nvPr>
        </p:nvGraphicFramePr>
        <p:xfrm>
          <a:off x="2589212" y="1581151"/>
          <a:ext cx="4314508" cy="39420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6988">
                  <a:extLst>
                    <a:ext uri="{9D8B030D-6E8A-4147-A177-3AD203B41FA5}">
                      <a16:colId xmlns:a16="http://schemas.microsoft.com/office/drawing/2014/main" val="167371089"/>
                    </a:ext>
                  </a:extLst>
                </a:gridCol>
                <a:gridCol w="1005840">
                  <a:extLst>
                    <a:ext uri="{9D8B030D-6E8A-4147-A177-3AD203B41FA5}">
                      <a16:colId xmlns:a16="http://schemas.microsoft.com/office/drawing/2014/main" val="2567433122"/>
                    </a:ext>
                  </a:extLst>
                </a:gridCol>
                <a:gridCol w="994410">
                  <a:extLst>
                    <a:ext uri="{9D8B030D-6E8A-4147-A177-3AD203B41FA5}">
                      <a16:colId xmlns:a16="http://schemas.microsoft.com/office/drawing/2014/main" val="2342875429"/>
                    </a:ext>
                  </a:extLst>
                </a:gridCol>
                <a:gridCol w="1017270">
                  <a:extLst>
                    <a:ext uri="{9D8B030D-6E8A-4147-A177-3AD203B41FA5}">
                      <a16:colId xmlns:a16="http://schemas.microsoft.com/office/drawing/2014/main" val="3699993194"/>
                    </a:ext>
                  </a:extLst>
                </a:gridCol>
              </a:tblGrid>
              <a:tr h="943428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Cultural Dimension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United States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China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Brazil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9407841"/>
                  </a:ext>
                </a:extLst>
              </a:tr>
              <a:tr h="471714">
                <a:tc>
                  <a:txBody>
                    <a:bodyPr/>
                    <a:lstStyle/>
                    <a:p>
                      <a:r>
                        <a:rPr lang="en-US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Power Distance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High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High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1744800"/>
                  </a:ext>
                </a:extLst>
              </a:tr>
              <a:tr h="471714">
                <a:tc>
                  <a:txBody>
                    <a:bodyPr/>
                    <a:lstStyle/>
                    <a:p>
                      <a:r>
                        <a:rPr lang="en-US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Individualism / Collectivism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Very High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Moderate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Moderate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9071484"/>
                  </a:ext>
                </a:extLst>
              </a:tr>
              <a:tr h="471714">
                <a:tc>
                  <a:txBody>
                    <a:bodyPr/>
                    <a:lstStyle/>
                    <a:p>
                      <a:r>
                        <a:rPr lang="en-US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Masculinity / Femininity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High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High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Moderate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3796592"/>
                  </a:ext>
                </a:extLst>
              </a:tr>
              <a:tr h="471714">
                <a:tc>
                  <a:txBody>
                    <a:bodyPr/>
                    <a:lstStyle/>
                    <a:p>
                      <a:r>
                        <a:rPr lang="en-US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Uncertainty Avoidance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Low to Moderate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Low to Moderate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Very High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4632433"/>
                  </a:ext>
                </a:extLst>
              </a:tr>
              <a:tr h="412025">
                <a:tc>
                  <a:txBody>
                    <a:bodyPr/>
                    <a:lstStyle/>
                    <a:p>
                      <a:r>
                        <a:rPr lang="en-US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Long-Term / Short-Term Orientation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Moderate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Very  Long-Term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Short-Term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6750890"/>
                  </a:ext>
                </a:extLst>
              </a:tr>
              <a:tr h="471714">
                <a:tc>
                  <a:txBody>
                    <a:bodyPr/>
                    <a:lstStyle/>
                    <a:p>
                      <a:r>
                        <a:rPr lang="en-US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Indulgence / Restraint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Very High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High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2451418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FC9AC1D0-4A1B-1A48-A40C-F1B7C8797741}"/>
              </a:ext>
            </a:extLst>
          </p:cNvPr>
          <p:cNvSpPr txBox="1"/>
          <p:nvPr/>
        </p:nvSpPr>
        <p:spPr>
          <a:xfrm>
            <a:off x="7067550" y="2537460"/>
            <a:ext cx="4402772" cy="3239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800"/>
              </a:spcAft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What challenges might arise on this global team due to different views of hierarchy?</a:t>
            </a:r>
          </a:p>
          <a:p>
            <a:pPr>
              <a:spcAft>
                <a:spcPts val="600"/>
              </a:spcAft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How might individualism vs collectivism impact this team’s dynamics?</a:t>
            </a:r>
          </a:p>
          <a:p>
            <a:pPr>
              <a:spcAft>
                <a:spcPts val="900"/>
              </a:spcAft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How would a leader balance achievement with the overall  well-being of the team?</a:t>
            </a:r>
          </a:p>
          <a:p>
            <a:pPr>
              <a:spcAft>
                <a:spcPts val="1300"/>
              </a:spcAft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How would different comfort levels toward uncertainty impact the problem solving and decision making process of the team?</a:t>
            </a:r>
          </a:p>
          <a:p>
            <a:pPr>
              <a:spcAft>
                <a:spcPts val="1500"/>
              </a:spcAft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If quarterly growth and profits were important KPI’s, how might this team reconcile short term gains with long term goals?</a:t>
            </a:r>
          </a:p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Give some examples of how comradery, trust, and  relationships could be built in and out of work with this team?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85511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376DD7-E6D8-5743-A23D-F7BDF25768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Key Takeaways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CC5248-7865-974A-8E33-4BCAC941AF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572127"/>
            <a:ext cx="8915400" cy="4804610"/>
          </a:xfrm>
        </p:spPr>
        <p:txBody>
          <a:bodyPr>
            <a:norm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What do you think of this tool?</a:t>
            </a:r>
          </a:p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What can it be used for?</a:t>
            </a:r>
          </a:p>
          <a:p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General Areas of Business</a:t>
            </a:r>
          </a:p>
          <a:p>
            <a:pPr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Management – PD, leadership and org structure</a:t>
            </a:r>
          </a:p>
          <a:p>
            <a:pPr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Operations – UA, I/C, autonomy and training</a:t>
            </a:r>
          </a:p>
          <a:p>
            <a:pPr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Marketing – I/C, M/F, who wins and who loses ?</a:t>
            </a:r>
          </a:p>
          <a:p>
            <a:pPr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HR – I/C, M/F, rewarding performance</a:t>
            </a:r>
          </a:p>
          <a:p>
            <a:pPr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Strategy – Long term vs short term, UA, I/R</a:t>
            </a:r>
          </a:p>
          <a:p>
            <a:pPr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CSR – Indulgence vs. restraint, L-T vs S-T, I/C</a:t>
            </a:r>
          </a:p>
          <a:p>
            <a:pPr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Finance – UA, L-T vs. S-T</a:t>
            </a:r>
          </a:p>
          <a:p>
            <a:pPr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R &amp; D – L-T vs. S-T, UA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2C6FC4D-D095-5442-8E0B-B83C53DA298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9821"/>
          <a:stretch/>
        </p:blipFill>
        <p:spPr>
          <a:xfrm>
            <a:off x="8422105" y="2470484"/>
            <a:ext cx="2661185" cy="2590946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  <p:extLst>
      <p:ext uri="{BB962C8B-B14F-4D97-AF65-F5344CB8AC3E}">
        <p14:creationId xmlns:p14="http://schemas.microsoft.com/office/powerpoint/2010/main" val="3009068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7D6E21-94EF-E741-99AC-43318A16A9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Table of Contents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B5BCDA-A239-504A-AE0B-DA67B432B0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706880"/>
            <a:ext cx="8915400" cy="4236720"/>
          </a:xfrm>
        </p:spPr>
        <p:txBody>
          <a:bodyPr>
            <a:normAutofit fontScale="92500"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Introductions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6 Cultural Dimensions of Hofstede Analysis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Discussion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US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China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Brazil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Breakout Session - US / China / Brazil (Team dynamics)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Key Takeaways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55172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331BCE-A103-744E-8A2E-906FE1AFF4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Key Takeaways</a:t>
            </a:r>
            <a:endParaRPr lang="en-US" sz="4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D2B471-B1E7-E84F-9266-1087D6D9AB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1" y="1716505"/>
            <a:ext cx="10950325" cy="4427622"/>
          </a:xfrm>
        </p:spPr>
        <p:txBody>
          <a:bodyPr>
            <a:normAutofit fontScale="55000" lnSpcReduction="20000"/>
          </a:bodyPr>
          <a:lstStyle/>
          <a:p>
            <a:r>
              <a:rPr lang="en-US" sz="3300" b="1" i="1" dirty="0">
                <a:latin typeface="Arial" panose="020B0604020202020204" pitchFamily="34" charset="0"/>
                <a:cs typeface="Arial" panose="020B0604020202020204" pitchFamily="34" charset="0"/>
              </a:rPr>
              <a:t>More Specific Business Uses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Business trips and trade shows (PD, I/R, I/C)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Short-term projects – virtual, in-person, hybrid (S-T, PD, UA, I/C)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Long-term overseas assignments for expats (L-T, PD, I/C, M/F)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Male / Female work relationships (PD, M/F, I/R)</a:t>
            </a:r>
          </a:p>
          <a:p>
            <a:pPr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Interviews (PD, M/F, UA)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Communication between managers and subordinates (PD, M/F)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Conflict resolution (PD, I/C, M/F)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Motivating employees and performance goals and reviews (PD, I/C, M/F)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Compensation, benefits packages, and even job descriptions (M/F, I/C)</a:t>
            </a:r>
          </a:p>
          <a:p>
            <a:pPr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Market segmentation, customer profiles, marketing design and mix (All)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Sales and negotiations (PD, I/R, M/F, UA)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Customer service training and delivery (PD, M/F, UA)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Risk analysis and management (UA, L-T/S-T, I/R)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Mergers and acquisitions, joint ventures, international expansion (PD, UA, L-T/S-T)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E02EACA-96D5-3C4B-8A7F-7FAAA35AEB7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9821"/>
          <a:stretch/>
        </p:blipFill>
        <p:spPr>
          <a:xfrm>
            <a:off x="8422105" y="2470484"/>
            <a:ext cx="2661185" cy="2590946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  <p:extLst>
      <p:ext uri="{BB962C8B-B14F-4D97-AF65-F5344CB8AC3E}">
        <p14:creationId xmlns:p14="http://schemas.microsoft.com/office/powerpoint/2010/main" val="2545914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9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2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B22A3D-7E90-6E46-8FE2-29011F8A77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1600"/>
              </a:spcBef>
              <a:buNone/>
            </a:pPr>
            <a:r>
              <a:rPr lang="en-US" sz="6000" b="1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7200" b="1" dirty="0">
                <a:latin typeface="Arial" panose="020B0604020202020204" pitchFamily="34" charset="0"/>
                <a:cs typeface="Arial" panose="020B0604020202020204" pitchFamily="34" charset="0"/>
              </a:rPr>
              <a:t>Questions ???</a:t>
            </a:r>
          </a:p>
        </p:txBody>
      </p:sp>
    </p:spTree>
    <p:extLst>
      <p:ext uri="{BB962C8B-B14F-4D97-AF65-F5344CB8AC3E}">
        <p14:creationId xmlns:p14="http://schemas.microsoft.com/office/powerpoint/2010/main" val="34500151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93C4EC-3FC5-504B-83C0-6AEB242B5B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487680"/>
            <a:ext cx="8911687" cy="1417320"/>
          </a:xfrm>
        </p:spPr>
        <p:txBody>
          <a:bodyPr>
            <a:normAutofit/>
          </a:bodyPr>
          <a:lstStyle/>
          <a:p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Introductions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0D4DEB-31FA-9143-884C-94B7AD787C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478280"/>
            <a:ext cx="9297988" cy="4648200"/>
          </a:xfrm>
        </p:spPr>
        <p:txBody>
          <a:bodyPr>
            <a:no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Professor Matthew Jordan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MBA in International Marketing at Thunderbird – 2001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International Business Professor, Grant Writer / Manager 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Banking, Commercial Real Estate, Business English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COIL, GCP’s, AAOU and ICDE, China and Brazil</a:t>
            </a:r>
          </a:p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Students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Name, Major, Graduation date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Title and Work experience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Interests and Hobbies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A7154EC-EA6E-874F-84EB-1BB7DE0DC9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44589" y="4154905"/>
            <a:ext cx="2126983" cy="1971575"/>
          </a:xfrm>
          <a:prstGeom prst="rect">
            <a:avLst/>
          </a:prstGeom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</p:spTree>
    <p:extLst>
      <p:ext uri="{BB962C8B-B14F-4D97-AF65-F5344CB8AC3E}">
        <p14:creationId xmlns:p14="http://schemas.microsoft.com/office/powerpoint/2010/main" val="18223491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10520E-EF61-6C47-A9F7-A4B8C16CED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   6 Cultural Dimensions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228F5E-60C1-774C-AE5E-6BF9F44375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722120"/>
            <a:ext cx="5701348" cy="423482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General Drivers behind Culture</a:t>
            </a:r>
          </a:p>
          <a:p>
            <a:pPr marL="0" indent="0">
              <a:buNone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Geert Hofstede – largest cross-cultural study in social science history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Power Distance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Individualism vs Collectivism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Masculinity vs Femininity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Uncertainty Avoidance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Long-Term vs Short-Term Orientation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Indulgence vs Restraint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694A4FA-EDF3-EA42-9665-6E806F806C4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62017" y="3181664"/>
            <a:ext cx="1791605" cy="1245957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1A3CC0C-35E6-5541-BC09-DB201E760FD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73216" y="1755970"/>
            <a:ext cx="1769206" cy="1243702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1BCB057-CBBD-6E47-B644-911784F53E1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62017" y="4655673"/>
            <a:ext cx="1791605" cy="1253143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837054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81ED92-FA52-2148-9EDC-EDB1FCA240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72641" y="563150"/>
            <a:ext cx="9768840" cy="1280890"/>
          </a:xfrm>
        </p:spPr>
        <p:txBody>
          <a:bodyPr>
            <a:noAutofit/>
          </a:bodyPr>
          <a:lstStyle/>
          <a:p>
            <a:pPr algn="ctr"/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Power Distance</a:t>
            </a:r>
            <a:b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800" b="1" i="1" dirty="0">
                <a:latin typeface="Arial" panose="020B0604020202020204" pitchFamily="34" charset="0"/>
                <a:cs typeface="Arial" panose="020B0604020202020204" pitchFamily="34" charset="0"/>
              </a:rPr>
              <a:t>High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vs </a:t>
            </a:r>
            <a:r>
              <a:rPr lang="en-US" sz="4800" b="1" i="1" dirty="0">
                <a:latin typeface="Arial" panose="020B0604020202020204" pitchFamily="34" charset="0"/>
                <a:cs typeface="Arial" panose="020B0604020202020204" pitchFamily="34" charset="0"/>
              </a:rPr>
              <a:t>Low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64643F-2F8B-664C-80E5-84FB53FD6A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259330"/>
            <a:ext cx="8734108" cy="399288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Degree to which less powerful people accept and expect unequal distribution of power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Hierarchy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Centralized authority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Gap - leaders and subordinates,                                         rich and poor, old and young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--------------------------------------------------------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Equality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De-centralized decision-making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Challenge authority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8405CDC-58C2-A14C-99BC-7892CC8ABCC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23973" y="3135229"/>
            <a:ext cx="2417407" cy="2775284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0412773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65AFC4-6586-5946-B320-732D94AADA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Individualism vs Collectivism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D96703-77DF-9841-BFA5-EB0F1D3B32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645920"/>
            <a:ext cx="8915400" cy="426530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Needs and goals of individual vs group</a:t>
            </a:r>
          </a:p>
          <a:p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Individualism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Independence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Rights and opinions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Personal achievement</a:t>
            </a:r>
          </a:p>
          <a:p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Collectivism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Tight-knit group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Family, community, company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Loyalty, harmony, and group goals first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AEE958C-1990-0842-ACD5-340E79450EB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82000" y="2390274"/>
            <a:ext cx="2654968" cy="2550694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3190132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A843CA-099D-6B41-96FB-68897759F0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Masculinity vs Femininity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ED59A2-CA82-3142-821C-13DC312D26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580148"/>
            <a:ext cx="5251768" cy="4234822"/>
          </a:xfrm>
        </p:spPr>
        <p:txBody>
          <a:bodyPr>
            <a:noAutofit/>
          </a:bodyPr>
          <a:lstStyle/>
          <a:p>
            <a:r>
              <a:rPr lang="en-US" sz="2200" i="1" dirty="0">
                <a:latin typeface="Arial" panose="020B0604020202020204" pitchFamily="34" charset="0"/>
                <a:cs typeface="Arial" panose="020B0604020202020204" pitchFamily="34" charset="0"/>
              </a:rPr>
              <a:t>Masculinity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Competitive, ambition, achievement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Live to work, clear gender roles</a:t>
            </a:r>
          </a:p>
          <a:p>
            <a:r>
              <a:rPr lang="en-US" sz="2200" i="1" dirty="0">
                <a:latin typeface="Arial" panose="020B0604020202020204" pitchFamily="34" charset="0"/>
                <a:cs typeface="Arial" panose="020B0604020202020204" pitchFamily="34" charset="0"/>
              </a:rPr>
              <a:t>Femininity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Relationships, cooperation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Caring for others, modesty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Work-life balance, quality of life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Gender roles are fluid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EA00FD7-3818-B34D-AE06-9E4F6CF7963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69179" y="2537461"/>
            <a:ext cx="2805039" cy="262609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8088674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D0183C-7D06-B54D-8C52-6BA2D9C7CA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9233315" cy="1280890"/>
          </a:xfrm>
        </p:spPr>
        <p:txBody>
          <a:bodyPr>
            <a:noAutofit/>
          </a:bodyPr>
          <a:lstStyle/>
          <a:p>
            <a:pPr algn="ctr"/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Uncertainty Avoidance</a:t>
            </a:r>
            <a:b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High vs Low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74FE80-D305-CB4E-8839-2655D80807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09002" y="2331720"/>
            <a:ext cx="8915400" cy="3884302"/>
          </a:xfrm>
        </p:spPr>
        <p:txBody>
          <a:bodyPr>
            <a:normAutofit lnSpcReduction="10000"/>
          </a:bodyPr>
          <a:lstStyle/>
          <a:p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High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Discomfort with ambiguity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Prefer rules and planning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Minimize unknown with clear structure</a:t>
            </a:r>
          </a:p>
          <a:p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Low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Comfort with risk taking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Improvisation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Flexibility with rules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E626FD7-D842-0C47-AD20-0F2D017DF87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57937" y="2823411"/>
            <a:ext cx="2791325" cy="2550693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8244180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296404-A996-C24A-A925-9AA5BAA7BC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Long-Term vs Short-Term</a:t>
            </a:r>
            <a:b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Orientation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325310-FEAF-7B4A-8709-A2C60A6DD4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76918" y="2125579"/>
            <a:ext cx="9206548" cy="362522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Future reward vs nearer term reward</a:t>
            </a:r>
          </a:p>
          <a:p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Long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Perseverance, thrift, adapting to change                                     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Long-term results</a:t>
            </a:r>
          </a:p>
          <a:p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Short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Value tradition, current social structure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Hierarchy, obligations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Protecting “face” or avoiding failure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A79A7A0-142D-0C48-AF19-75FE235D8ED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97516" y="2823411"/>
            <a:ext cx="2855495" cy="2927389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637648401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10555</TotalTime>
  <Words>1100</Words>
  <Application>Microsoft Macintosh PowerPoint</Application>
  <PresentationFormat>Widescreen</PresentationFormat>
  <Paragraphs>180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Arial</vt:lpstr>
      <vt:lpstr>Century Gothic</vt:lpstr>
      <vt:lpstr>Wingdings 3</vt:lpstr>
      <vt:lpstr>Wisp</vt:lpstr>
      <vt:lpstr>Hofstede Analysis US  China  Brazil </vt:lpstr>
      <vt:lpstr>Table of Contents</vt:lpstr>
      <vt:lpstr>Introductions</vt:lpstr>
      <vt:lpstr>    6 Cultural Dimensions</vt:lpstr>
      <vt:lpstr>Power Distance High vs Low</vt:lpstr>
      <vt:lpstr>Individualism vs Collectivism</vt:lpstr>
      <vt:lpstr>Masculinity vs Femininity</vt:lpstr>
      <vt:lpstr>Uncertainty Avoidance High vs Low</vt:lpstr>
      <vt:lpstr>Long-Term vs Short-Term Orientation</vt:lpstr>
      <vt:lpstr>Indulgence vs Restraint</vt:lpstr>
      <vt:lpstr>United States</vt:lpstr>
      <vt:lpstr>United States Analysis</vt:lpstr>
      <vt:lpstr>China</vt:lpstr>
      <vt:lpstr>China Analysis</vt:lpstr>
      <vt:lpstr>Brazil</vt:lpstr>
      <vt:lpstr>Brazil Analysis</vt:lpstr>
      <vt:lpstr>Brazil / China / US</vt:lpstr>
      <vt:lpstr>Breakout Session – Team Dynamics</vt:lpstr>
      <vt:lpstr>Key Takeaways</vt:lpstr>
      <vt:lpstr>Key Takeaways</vt:lpstr>
      <vt:lpstr>PowerPoint Presentation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Hofstede Analysis Brazil and China </dc:title>
  <dc:creator>Jordan, Matthew</dc:creator>
  <cp:lastModifiedBy>Jordan, Matthew</cp:lastModifiedBy>
  <cp:revision>83</cp:revision>
  <dcterms:created xsi:type="dcterms:W3CDTF">2025-07-14T10:03:33Z</dcterms:created>
  <dcterms:modified xsi:type="dcterms:W3CDTF">2026-07-22T19:37:37Z</dcterms:modified>
</cp:coreProperties>
</file>